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61" r:id="rId4"/>
    <p:sldId id="267" r:id="rId5"/>
    <p:sldId id="266" r:id="rId6"/>
    <p:sldId id="263" r:id="rId7"/>
    <p:sldId id="264" r:id="rId8"/>
    <p:sldId id="265" r:id="rId9"/>
    <p:sldId id="258" r:id="rId10"/>
    <p:sldId id="268" r:id="rId11"/>
    <p:sldId id="259" r:id="rId12"/>
    <p:sldId id="269" r:id="rId13"/>
    <p:sldId id="271" r:id="rId14"/>
    <p:sldId id="272" r:id="rId15"/>
    <p:sldId id="273" r:id="rId16"/>
    <p:sldId id="274" r:id="rId17"/>
    <p:sldId id="260" r:id="rId18"/>
    <p:sldId id="262" r:id="rId19"/>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1763A9-75DC-4D92-90B6-0F1554F789D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01F27974-CA71-44D9-82ED-2943036F0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D36881DE-D195-4FC8-A542-3DE00E2496D0}"/>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030A5322-FF41-49C7-864F-3920159AB80E}"/>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80AB1064-E6C1-484D-9D11-5C0FBAA8FFC1}"/>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363893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AE8E29-021F-47B6-AD87-177EBF184015}"/>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A1751F77-6FE1-43FC-AA6A-CB8619576A61}"/>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96F212FC-7F60-4018-8E3E-00F3F9D90189}"/>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330BA270-66CD-426F-BAF1-1E12BDF8162C}"/>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637AB7E7-7FB8-48CE-A43B-C3F36DC78D95}"/>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1533733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2777A13-EF36-4935-9485-5844C12A741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CF4BB986-9B81-4C8A-AD83-CFA287EEB94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D2123420-FDA6-41D6-9D8E-AE1381DFAA6A}"/>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9592795B-D7EE-4F80-AA44-4B4ED6CC96E3}"/>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B27E1487-69F7-4A80-A585-B68C662E4C65}"/>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18972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908B10-41FB-4C3F-A6F7-5DD7F3C7C74D}"/>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31EB1F7E-32A8-4C18-9ADA-427B59D2F01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C2EBF1C5-FE9E-41AC-AE05-0B1A2EE0C895}"/>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A284E8FC-E909-4C54-9167-B9AAAE0BA7D2}"/>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4214E62F-0771-42DB-9A63-43B9E528EA0E}"/>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349735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13C09E-E6F2-45B1-9766-AADB8D458FD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AE1FAECC-2AE7-42F4-B578-79D9D00468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1A9ED511-A880-4F93-BEE0-DA92B3F6F9D7}"/>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E40B465F-2501-4C11-9A7C-4EBCE747984D}"/>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51C6D43C-5EBE-4BA9-9FE8-7762A6C24927}"/>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400910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F492258-1CEB-4F49-842B-AAF1261257DD}"/>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C181BDD1-FED5-4B8F-ACE3-6FBFBCA81B0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6D2CA759-A356-473F-9439-A05431A4674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634D7B74-BFBB-470D-AAB1-A4995A10F167}"/>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6" name="מציין מיקום של כותרת תחתונה 5">
            <a:extLst>
              <a:ext uri="{FF2B5EF4-FFF2-40B4-BE49-F238E27FC236}">
                <a16:creationId xmlns:a16="http://schemas.microsoft.com/office/drawing/2014/main" id="{F5FF95E4-7393-4366-A474-7792D21696D6}"/>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81FEE33B-BD0C-403B-93EF-86D3D9DEFFD1}"/>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102438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C45569-1643-4D4E-AC2E-759C0AD542B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AF3FB355-3FD6-4C5C-ADC3-5C9679F914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C53BD458-1591-40A2-B9C2-FB7B5BC0170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8359EF48-3AD1-4BB4-AA33-5985947836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1A36225-D8AC-4568-8DC2-152FECE5BE8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087C8A5D-5A01-4D94-AE87-5301970001C8}"/>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8" name="מציין מיקום של כותרת תחתונה 7">
            <a:extLst>
              <a:ext uri="{FF2B5EF4-FFF2-40B4-BE49-F238E27FC236}">
                <a16:creationId xmlns:a16="http://schemas.microsoft.com/office/drawing/2014/main" id="{73EB9E5C-1712-478F-A23D-16E1D0382C29}"/>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FD4B3BD4-1C23-4144-9EA8-0C9B847BBEB7}"/>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21339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8A2DEB-106E-4351-9C0E-AF456C32A232}"/>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AF91F030-F43E-42F0-986E-00A8374773AC}"/>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4" name="מציין מיקום של כותרת תחתונה 3">
            <a:extLst>
              <a:ext uri="{FF2B5EF4-FFF2-40B4-BE49-F238E27FC236}">
                <a16:creationId xmlns:a16="http://schemas.microsoft.com/office/drawing/2014/main" id="{2234BCB8-4ECF-4100-B713-0D8572471A4E}"/>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783848AF-2A95-4ECB-9C1E-F5A8B1D65ED3}"/>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130777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36242AF-B312-45C8-9D8D-23F1F79CED61}"/>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3" name="מציין מיקום של כותרת תחתונה 2">
            <a:extLst>
              <a:ext uri="{FF2B5EF4-FFF2-40B4-BE49-F238E27FC236}">
                <a16:creationId xmlns:a16="http://schemas.microsoft.com/office/drawing/2014/main" id="{37834A72-0A29-454D-8B04-1DC408BEB2EF}"/>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B749A995-2E6E-4FD9-80FD-882C50BE9979}"/>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310601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9C118B-08C3-4BD5-8D33-4EF06E7E18A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9A435DEA-226F-4282-BEA2-D89F878D5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2EAEEE7A-3B4F-4B71-8FAC-C75A45CF50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E967090-90EE-47EA-975E-DC3BE15C6676}"/>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6" name="מציין מיקום של כותרת תחתונה 5">
            <a:extLst>
              <a:ext uri="{FF2B5EF4-FFF2-40B4-BE49-F238E27FC236}">
                <a16:creationId xmlns:a16="http://schemas.microsoft.com/office/drawing/2014/main" id="{5B46C809-9019-4D3D-9ED1-FBEADC1522C8}"/>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62CFDC58-C731-49C8-9F8D-8D7957D0B6C5}"/>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320551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6061-CFD8-4A3C-BAC3-738B262F417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E544B91D-2289-428C-9E9F-0FB2B33C9F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46E94A35-F561-4443-83D0-43361763CA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46203A7-52BE-4CC0-B0A2-0E48DEC1E3BF}"/>
              </a:ext>
            </a:extLst>
          </p:cNvPr>
          <p:cNvSpPr>
            <a:spLocks noGrp="1"/>
          </p:cNvSpPr>
          <p:nvPr>
            <p:ph type="dt" sz="half" idx="10"/>
          </p:nvPr>
        </p:nvSpPr>
        <p:spPr/>
        <p:txBody>
          <a:bodyPr/>
          <a:lstStyle/>
          <a:p>
            <a:fld id="{26924413-3DD3-4AC9-B646-8D42BE1C0C1D}" type="datetimeFigureOut">
              <a:rPr lang="en-IL" smtClean="0"/>
              <a:t>28/12/2021</a:t>
            </a:fld>
            <a:endParaRPr lang="en-IL"/>
          </a:p>
        </p:txBody>
      </p:sp>
      <p:sp>
        <p:nvSpPr>
          <p:cNvPr id="6" name="מציין מיקום של כותרת תחתונה 5">
            <a:extLst>
              <a:ext uri="{FF2B5EF4-FFF2-40B4-BE49-F238E27FC236}">
                <a16:creationId xmlns:a16="http://schemas.microsoft.com/office/drawing/2014/main" id="{B7DDD769-C2C0-4457-B59A-AEE84C238C49}"/>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755DA662-7102-4889-853D-0687150C78E5}"/>
              </a:ext>
            </a:extLst>
          </p:cNvPr>
          <p:cNvSpPr>
            <a:spLocks noGrp="1"/>
          </p:cNvSpPr>
          <p:nvPr>
            <p:ph type="sldNum" sz="quarter" idx="12"/>
          </p:nvPr>
        </p:nvSpPr>
        <p:spPr/>
        <p:txBody>
          <a:bodyPr/>
          <a:lstStyle/>
          <a:p>
            <a:fld id="{465CC094-B6E1-4DD0-BC6B-7378E047C39B}" type="slidenum">
              <a:rPr lang="en-IL" smtClean="0"/>
              <a:t>‹#›</a:t>
            </a:fld>
            <a:endParaRPr lang="en-IL"/>
          </a:p>
        </p:txBody>
      </p:sp>
    </p:spTree>
    <p:extLst>
      <p:ext uri="{BB962C8B-B14F-4D97-AF65-F5344CB8AC3E}">
        <p14:creationId xmlns:p14="http://schemas.microsoft.com/office/powerpoint/2010/main" val="1460305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75854F9B-0C2D-4580-8B9A-FCC0ED7A122D}"/>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6C78E051-FC05-4DB5-9AA6-022BA6B4AC2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12951C23-B2B5-4CA4-B722-F8DC560C409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6924413-3DD3-4AC9-B646-8D42BE1C0C1D}" type="datetimeFigureOut">
              <a:rPr lang="en-IL" smtClean="0"/>
              <a:t>28/12/2021</a:t>
            </a:fld>
            <a:endParaRPr lang="en-IL"/>
          </a:p>
        </p:txBody>
      </p:sp>
      <p:sp>
        <p:nvSpPr>
          <p:cNvPr id="5" name="מציין מיקום של כותרת תחתונה 4">
            <a:extLst>
              <a:ext uri="{FF2B5EF4-FFF2-40B4-BE49-F238E27FC236}">
                <a16:creationId xmlns:a16="http://schemas.microsoft.com/office/drawing/2014/main" id="{43D576E9-B8E3-4375-9078-E1B6F321CF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2B3C0BDD-A79C-43FC-B244-596D35647D0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65CC094-B6E1-4DD0-BC6B-7378E047C39B}" type="slidenum">
              <a:rPr lang="en-IL" smtClean="0"/>
              <a:t>‹#›</a:t>
            </a:fld>
            <a:endParaRPr lang="en-IL"/>
          </a:p>
        </p:txBody>
      </p:sp>
    </p:spTree>
    <p:extLst>
      <p:ext uri="{BB962C8B-B14F-4D97-AF65-F5344CB8AC3E}">
        <p14:creationId xmlns:p14="http://schemas.microsoft.com/office/powerpoint/2010/main" val="125774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iorAtiya/TeamBall"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1000"/>
          </a:stretch>
        </a:blipFill>
        <a:effectLst/>
      </p:bgPr>
    </p:bg>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6F69AE5C-5040-479B-87C3-97E1E55BFED6}"/>
              </a:ext>
            </a:extLst>
          </p:cNvPr>
          <p:cNvSpPr>
            <a:spLocks noGrp="1"/>
          </p:cNvSpPr>
          <p:nvPr>
            <p:ph type="ctrTitle"/>
          </p:nvPr>
        </p:nvSpPr>
        <p:spPr>
          <a:xfrm>
            <a:off x="0" y="5320775"/>
            <a:ext cx="12722302" cy="1383708"/>
          </a:xfrm>
        </p:spPr>
        <p:txBody>
          <a:bodyPr>
            <a:normAutofit/>
          </a:bodyPr>
          <a:lstStyle/>
          <a:p>
            <a:r>
              <a:rPr lang="en-US" b="1" dirty="0">
                <a:solidFill>
                  <a:schemeClr val="bg1"/>
                </a:solidFill>
              </a:rPr>
              <a:t>Ofir Ovadia      Lior Atiya       Lioz Akirav</a:t>
            </a:r>
            <a:endParaRPr lang="en-IL" b="1" dirty="0">
              <a:solidFill>
                <a:schemeClr val="bg1"/>
              </a:solidFill>
            </a:endParaRPr>
          </a:p>
        </p:txBody>
      </p:sp>
    </p:spTree>
    <p:extLst>
      <p:ext uri="{BB962C8B-B14F-4D97-AF65-F5344CB8AC3E}">
        <p14:creationId xmlns:p14="http://schemas.microsoft.com/office/powerpoint/2010/main" val="3583674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60000"/>
                <a:lumOff val="40000"/>
              </a:schemeClr>
            </a:gs>
            <a:gs pos="34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3D3461B7-21CB-4C04-98AE-464C2612D4D9}"/>
              </a:ext>
            </a:extLst>
          </p:cNvPr>
          <p:cNvSpPr/>
          <p:nvPr/>
        </p:nvSpPr>
        <p:spPr>
          <a:xfrm>
            <a:off x="4425614" y="-128290"/>
            <a:ext cx="4140878" cy="923330"/>
          </a:xfrm>
          <a:prstGeom prst="rect">
            <a:avLst/>
          </a:prstGeom>
          <a:noFill/>
        </p:spPr>
        <p:txBody>
          <a:bodyPr wrap="none" lIns="91440" tIns="45720" rIns="91440" bIns="45720">
            <a:spAutoFit/>
          </a:bodyPr>
          <a:lstStyle/>
          <a:p>
            <a:pPr algn="ctr"/>
            <a:r>
              <a:rPr lang="he-IL" sz="5400" b="1" cap="none" spc="0" dirty="0">
                <a:ln w="0"/>
                <a:solidFill>
                  <a:schemeClr val="tx1"/>
                </a:solidFill>
                <a:effectLst>
                  <a:outerShdw blurRad="38100" dist="19050" dir="2700000" algn="tl" rotWithShape="0">
                    <a:schemeClr val="dk1">
                      <a:alpha val="40000"/>
                    </a:schemeClr>
                  </a:outerShdw>
                </a:effectLst>
              </a:rPr>
              <a:t>המסכים שלנו:</a:t>
            </a:r>
          </a:p>
        </p:txBody>
      </p:sp>
      <p:pic>
        <p:nvPicPr>
          <p:cNvPr id="6" name="תמונה 5">
            <a:extLst>
              <a:ext uri="{FF2B5EF4-FFF2-40B4-BE49-F238E27FC236}">
                <a16:creationId xmlns:a16="http://schemas.microsoft.com/office/drawing/2014/main" id="{7BEADDD0-7A47-4349-9B2E-15CE031A4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510"/>
            <a:ext cx="2381372" cy="4476980"/>
          </a:xfrm>
          <a:prstGeom prst="rect">
            <a:avLst/>
          </a:prstGeom>
        </p:spPr>
      </p:pic>
      <p:pic>
        <p:nvPicPr>
          <p:cNvPr id="8" name="תמונה 7">
            <a:extLst>
              <a:ext uri="{FF2B5EF4-FFF2-40B4-BE49-F238E27FC236}">
                <a16:creationId xmlns:a16="http://schemas.microsoft.com/office/drawing/2014/main" id="{735063BA-8FD2-4450-A2A9-9AE66FCD0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477" y="1206386"/>
            <a:ext cx="2362321" cy="4445228"/>
          </a:xfrm>
          <a:prstGeom prst="rect">
            <a:avLst/>
          </a:prstGeom>
        </p:spPr>
      </p:pic>
      <p:pic>
        <p:nvPicPr>
          <p:cNvPr id="10" name="תמונה 9">
            <a:extLst>
              <a:ext uri="{FF2B5EF4-FFF2-40B4-BE49-F238E27FC236}">
                <a16:creationId xmlns:a16="http://schemas.microsoft.com/office/drawing/2014/main" id="{5FAFB2EF-E0F9-4FB2-85C9-448AE46A4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110" y="1190510"/>
            <a:ext cx="2381779" cy="4476980"/>
          </a:xfrm>
          <a:prstGeom prst="rect">
            <a:avLst/>
          </a:prstGeom>
        </p:spPr>
      </p:pic>
      <p:pic>
        <p:nvPicPr>
          <p:cNvPr id="14" name="תמונה 13">
            <a:extLst>
              <a:ext uri="{FF2B5EF4-FFF2-40B4-BE49-F238E27FC236}">
                <a16:creationId xmlns:a16="http://schemas.microsoft.com/office/drawing/2014/main" id="{1C02E198-E9DE-43CD-9616-55BAEFB5D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1907" y="1184157"/>
            <a:ext cx="2362321" cy="4451579"/>
          </a:xfrm>
          <a:prstGeom prst="rect">
            <a:avLst/>
          </a:prstGeom>
        </p:spPr>
      </p:pic>
      <p:pic>
        <p:nvPicPr>
          <p:cNvPr id="16" name="תמונה 15">
            <a:extLst>
              <a:ext uri="{FF2B5EF4-FFF2-40B4-BE49-F238E27FC236}">
                <a16:creationId xmlns:a16="http://schemas.microsoft.com/office/drawing/2014/main" id="{D776F632-F125-4859-A5A8-DA514FA757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379" y="1184157"/>
            <a:ext cx="2349621" cy="4451579"/>
          </a:xfrm>
          <a:prstGeom prst="rect">
            <a:avLst/>
          </a:prstGeom>
        </p:spPr>
      </p:pic>
    </p:spTree>
    <p:extLst>
      <p:ext uri="{BB962C8B-B14F-4D97-AF65-F5344CB8AC3E}">
        <p14:creationId xmlns:p14="http://schemas.microsoft.com/office/powerpoint/2010/main" val="209949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60000"/>
                <a:lumOff val="40000"/>
              </a:schemeClr>
            </a:gs>
            <a:gs pos="34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53F282D-0EB9-4251-8207-50AA3D9C3F2C}"/>
              </a:ext>
            </a:extLst>
          </p:cNvPr>
          <p:cNvPicPr>
            <a:picLocks noChangeAspect="1"/>
          </p:cNvPicPr>
          <p:nvPr/>
        </p:nvPicPr>
        <p:blipFill>
          <a:blip r:embed="rId2"/>
          <a:stretch>
            <a:fillRect/>
          </a:stretch>
        </p:blipFill>
        <p:spPr>
          <a:xfrm>
            <a:off x="0" y="1225437"/>
            <a:ext cx="2383743" cy="4450466"/>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264B5597-9FCB-4205-9D1E-82DC2FCEF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282" y="1196023"/>
            <a:ext cx="2349621" cy="4419827"/>
          </a:xfrm>
          <a:prstGeom prst="rect">
            <a:avLst/>
          </a:prstGeom>
        </p:spPr>
      </p:pic>
      <p:pic>
        <p:nvPicPr>
          <p:cNvPr id="10" name="תמונה 9" descr="תמונה שמכילה טקסט&#10;&#10;התיאור נוצר באופן אוטומטי">
            <a:extLst>
              <a:ext uri="{FF2B5EF4-FFF2-40B4-BE49-F238E27FC236}">
                <a16:creationId xmlns:a16="http://schemas.microsoft.com/office/drawing/2014/main" id="{FE810F64-F69C-4883-ADBD-6FFE22158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4" y="1196023"/>
            <a:ext cx="2368672" cy="4407126"/>
          </a:xfrm>
          <a:prstGeom prst="rect">
            <a:avLst/>
          </a:prstGeom>
        </p:spPr>
      </p:pic>
      <p:pic>
        <p:nvPicPr>
          <p:cNvPr id="12" name="תמונה 11">
            <a:extLst>
              <a:ext uri="{FF2B5EF4-FFF2-40B4-BE49-F238E27FC236}">
                <a16:creationId xmlns:a16="http://schemas.microsoft.com/office/drawing/2014/main" id="{2C037695-686A-4497-92DF-CF1376B51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7397" y="1189672"/>
            <a:ext cx="2362321" cy="4432528"/>
          </a:xfrm>
          <a:prstGeom prst="rect">
            <a:avLst/>
          </a:prstGeom>
        </p:spPr>
      </p:pic>
      <p:pic>
        <p:nvPicPr>
          <p:cNvPr id="14" name="תמונה 13" descr="תמונה שמכילה טקסט&#10;&#10;התיאור נוצר באופן אוטומטי">
            <a:extLst>
              <a:ext uri="{FF2B5EF4-FFF2-40B4-BE49-F238E27FC236}">
                <a16:creationId xmlns:a16="http://schemas.microsoft.com/office/drawing/2014/main" id="{27945E76-D54A-4220-BAF8-35EEB86CA5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379" y="1196023"/>
            <a:ext cx="2349621" cy="4464279"/>
          </a:xfrm>
          <a:prstGeom prst="rect">
            <a:avLst/>
          </a:prstGeom>
        </p:spPr>
      </p:pic>
    </p:spTree>
    <p:extLst>
      <p:ext uri="{BB962C8B-B14F-4D97-AF65-F5344CB8AC3E}">
        <p14:creationId xmlns:p14="http://schemas.microsoft.com/office/powerpoint/2010/main" val="2838618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60000"/>
                <a:lumOff val="40000"/>
              </a:schemeClr>
            </a:gs>
            <a:gs pos="9000">
              <a:schemeClr val="accent1">
                <a:lumMod val="45000"/>
                <a:lumOff val="55000"/>
              </a:schemeClr>
            </a:gs>
            <a:gs pos="49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1524302-34DC-41C5-8727-0D9DED28F614}"/>
              </a:ext>
            </a:extLst>
          </p:cNvPr>
          <p:cNvSpPr>
            <a:spLocks noGrp="1"/>
          </p:cNvSpPr>
          <p:nvPr>
            <p:ph idx="1"/>
          </p:nvPr>
        </p:nvSpPr>
        <p:spPr>
          <a:xfrm>
            <a:off x="228600" y="1825625"/>
            <a:ext cx="11506199" cy="4351338"/>
          </a:xfrm>
        </p:spPr>
        <p:txBody>
          <a:bodyPr>
            <a:normAutofit lnSpcReduction="10000"/>
          </a:bodyPr>
          <a:lstStyle/>
          <a:p>
            <a:pPr marL="514350" indent="-514350">
              <a:buAutoNum type="arabicPeriod"/>
            </a:pPr>
            <a:r>
              <a:rPr lang="he-IL" dirty="0"/>
              <a:t>בשלב תכנון המערכת חשבנו בצורה אחרת על מבנה המחלקות של המערכת, לכן מבנה המחלקות המוצגות ב-</a:t>
            </a:r>
            <a:r>
              <a:rPr lang="en-US" dirty="0"/>
              <a:t>UML</a:t>
            </a:r>
            <a:r>
              <a:rPr lang="he-IL" dirty="0"/>
              <a:t> בתכנון שונה מהמחלקות הקיימות היום אם בהוספת מחלקות ואם במחיקת מחלקות לא נחוצות.</a:t>
            </a:r>
          </a:p>
          <a:p>
            <a:pPr marL="514350" indent="-514350">
              <a:buAutoNum type="arabicPeriod"/>
            </a:pPr>
            <a:r>
              <a:rPr lang="he-IL" dirty="0"/>
              <a:t>בתפעול מסד הנתונים היה פער שהושפע מסידור המחלקות וניהולן, לכן פער שהיה משמעותי בעת שמירת המידע ב- </a:t>
            </a:r>
            <a:r>
              <a:rPr lang="en-US" dirty="0"/>
              <a:t>firebase </a:t>
            </a:r>
            <a:r>
              <a:rPr lang="he-IL" dirty="0"/>
              <a:t> שלנו. לאחר חקירה מעמיקה הבנו כי יש לשמור ב-</a:t>
            </a:r>
            <a:r>
              <a:rPr lang="en-US" dirty="0"/>
              <a:t>firebase </a:t>
            </a:r>
            <a:r>
              <a:rPr lang="he-IL" dirty="0"/>
              <a:t> אובייקטים חשובים אשר מכילים את המידע שנצטרך להמשך תפעול ואחזקת המערכת.</a:t>
            </a:r>
          </a:p>
          <a:p>
            <a:pPr marL="514350" indent="-514350">
              <a:buAutoNum type="arabicPeriod"/>
            </a:pPr>
            <a:r>
              <a:rPr lang="he-IL" dirty="0"/>
              <a:t>מבחינת לוחות זמנים חשבנו כי נספיק לבצע 4-5 תהליכים ולהגיע לכל היעדים אך לא הספקנו לסיים את המערכת ולהגיע לשלמותה בזמן המוקצב מכיוון שהיו קשיים אם זה בפיתוח עצמו או אם זה מגורמים חיצוניים (כמו למשל: קורסים אחרים, חובות אחרות).</a:t>
            </a:r>
          </a:p>
        </p:txBody>
      </p:sp>
      <p:sp>
        <p:nvSpPr>
          <p:cNvPr id="4" name="מלבן 3">
            <a:extLst>
              <a:ext uri="{FF2B5EF4-FFF2-40B4-BE49-F238E27FC236}">
                <a16:creationId xmlns:a16="http://schemas.microsoft.com/office/drawing/2014/main" id="{110CE37E-7829-458B-A21F-9AEAF499EB8B}"/>
              </a:ext>
            </a:extLst>
          </p:cNvPr>
          <p:cNvSpPr/>
          <p:nvPr/>
        </p:nvSpPr>
        <p:spPr>
          <a:xfrm>
            <a:off x="3777688" y="128885"/>
            <a:ext cx="8358378" cy="923330"/>
          </a:xfrm>
          <a:prstGeom prst="rect">
            <a:avLst/>
          </a:prstGeom>
          <a:noFill/>
        </p:spPr>
        <p:txBody>
          <a:bodyPr wrap="none" lIns="91440" tIns="45720" rIns="91440" bIns="45720">
            <a:spAutoFit/>
          </a:bodyPr>
          <a:lstStyle/>
          <a:p>
            <a:pPr algn="ctr"/>
            <a:r>
              <a:rPr lang="he-IL" sz="5400" b="1" cap="none" spc="0" dirty="0">
                <a:ln w="0"/>
                <a:solidFill>
                  <a:schemeClr val="tx1"/>
                </a:solidFill>
                <a:effectLst>
                  <a:outerShdw blurRad="38100" dist="19050" dir="2700000" algn="tl" rotWithShape="0">
                    <a:schemeClr val="dk1">
                      <a:alpha val="40000"/>
                    </a:schemeClr>
                  </a:outerShdw>
                </a:effectLst>
              </a:rPr>
              <a:t>פערי התכנון מול הקיים</a:t>
            </a:r>
            <a:r>
              <a:rPr lang="en-US" sz="5400" b="1" cap="none" spc="0" dirty="0">
                <a:ln w="0"/>
                <a:solidFill>
                  <a:schemeClr val="tx1"/>
                </a:solidFill>
                <a:effectLst>
                  <a:outerShdw blurRad="38100" dist="19050" dir="2700000" algn="tl" rotWithShape="0">
                    <a:schemeClr val="dk1">
                      <a:alpha val="40000"/>
                    </a:schemeClr>
                  </a:outerShdw>
                </a:effectLst>
              </a:rPr>
              <a:t> </a:t>
            </a:r>
            <a:r>
              <a:rPr lang="he-IL" sz="5400" b="1" cap="none" spc="0" dirty="0">
                <a:ln w="0"/>
                <a:solidFill>
                  <a:schemeClr val="tx1"/>
                </a:solidFill>
                <a:effectLst>
                  <a:outerShdw blurRad="38100" dist="19050" dir="2700000" algn="tl" rotWithShape="0">
                    <a:schemeClr val="dk1">
                      <a:alpha val="40000"/>
                    </a:schemeClr>
                  </a:outerShdw>
                </a:effectLst>
              </a:rPr>
              <a:t>כללי:</a:t>
            </a:r>
          </a:p>
        </p:txBody>
      </p:sp>
    </p:spTree>
    <p:extLst>
      <p:ext uri="{BB962C8B-B14F-4D97-AF65-F5344CB8AC3E}">
        <p14:creationId xmlns:p14="http://schemas.microsoft.com/office/powerpoint/2010/main" val="102159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60000"/>
                <a:lumOff val="40000"/>
              </a:schemeClr>
            </a:gs>
            <a:gs pos="9000">
              <a:schemeClr val="accent1">
                <a:lumMod val="45000"/>
                <a:lumOff val="55000"/>
              </a:schemeClr>
            </a:gs>
            <a:gs pos="48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E85F430-4EAF-436D-87B5-D2DCC611A8E3}"/>
              </a:ext>
            </a:extLst>
          </p:cNvPr>
          <p:cNvSpPr>
            <a:spLocks noGrp="1"/>
          </p:cNvSpPr>
          <p:nvPr>
            <p:ph idx="1"/>
          </p:nvPr>
        </p:nvSpPr>
        <p:spPr>
          <a:xfrm>
            <a:off x="838200" y="1152526"/>
            <a:ext cx="10997122" cy="5553074"/>
          </a:xfrm>
        </p:spPr>
        <p:txBody>
          <a:bodyPr>
            <a:normAutofit fontScale="62500" lnSpcReduction="20000"/>
          </a:bodyPr>
          <a:lstStyle/>
          <a:p>
            <a:pPr marL="514350" indent="-514350">
              <a:lnSpc>
                <a:spcPct val="120000"/>
              </a:lnSpc>
              <a:buAutoNum type="arabicPeriod"/>
            </a:pPr>
            <a:r>
              <a:rPr lang="he-IL" dirty="0"/>
              <a:t>תכננו להתחבר לשרת </a:t>
            </a:r>
            <a:r>
              <a:rPr lang="en-US" dirty="0"/>
              <a:t>Google API</a:t>
            </a:r>
            <a:r>
              <a:rPr lang="he-IL" dirty="0"/>
              <a:t> על מנת לאתר את המיקום של המשתמשים ובנוסף למפות את כל מגרשי הספורט בערי הארץ לצורך מציאת משחק זמין במיקום קרוב, אך שירות </a:t>
            </a:r>
            <a:r>
              <a:rPr lang="en-US" dirty="0"/>
              <a:t>Google</a:t>
            </a:r>
            <a:r>
              <a:rPr lang="he-IL" dirty="0"/>
              <a:t> זה הינו בעלות כספית ולכן נאלצנו לוותר עליו. על מנת לגשר על פער זה יצרנו (תהליך) פילטר של החדרים באותו ענף ספורט שהמשתמש בחר אשר מסנן לפי עיר.</a:t>
            </a:r>
          </a:p>
          <a:p>
            <a:pPr marL="514350" indent="-514350">
              <a:lnSpc>
                <a:spcPct val="120000"/>
              </a:lnSpc>
              <a:buAutoNum type="arabicPeriod"/>
            </a:pPr>
            <a:r>
              <a:rPr lang="he-IL" dirty="0"/>
              <a:t>מבחינת הרשמה והתחברות חוזרת לא היה לנו פער כלל, תהליך זה תקין ועובד במערכת שלנו, כאשר המשתמש נרשם פרטיו נשמרים במסד הנתונים שלנו ונשלפים בעת הצורך לפעולות השונות שאותם המשתמש מבקש לבצע, בנוסף לכך יש אופציה לשנות את פרטי המשתמש כפי שתכננו.</a:t>
            </a:r>
          </a:p>
          <a:p>
            <a:pPr marL="514350" indent="-514350">
              <a:lnSpc>
                <a:spcPct val="120000"/>
              </a:lnSpc>
              <a:buAutoNum type="arabicPeriod"/>
            </a:pPr>
            <a:r>
              <a:rPr lang="he-IL" dirty="0"/>
              <a:t>מבחינת תהליך ניהול החדרים: התהליך הקיים מאפשר יצירת חדר על ידי משתמש ,בעת יצירת החדר המשתמש הופך למנהל(לאדמין) של החדר מה שמאפשר לו לבצע פעולות נוספות אשר לא זמינות לשאר המשתמשים (קביעת שם החדר, שם עיר המשחק, שם המגרש הנקבע, הגבלת המשתמשים באותו החדר וכל שאר המשתמשים שיתחברו לחדר יהיו שחקנים רגילים. בנוסף עזיבת החדר , סגירת החדר על ידי האדמין, קבלת מידע על החדר הקיים (כמות משתתפים, שמות שחקני החדר וכינויים , ושינוי פרטי החדר על ידי האדמין  ללא פער. מה שתכננו וטרם הספקנו וכאן הפער הוא הוספת חבר לקבוצה על ידי לינק שישלח אליו או הודעה שבעזרתה הוא יוכל להצטרף לחדר הקיים.</a:t>
            </a:r>
          </a:p>
          <a:p>
            <a:pPr marL="514350" indent="-514350">
              <a:lnSpc>
                <a:spcPct val="120000"/>
              </a:lnSpc>
              <a:buAutoNum type="arabicPeriod"/>
            </a:pPr>
            <a:r>
              <a:rPr lang="he-IL" dirty="0"/>
              <a:t>מבחינת תהליך ניהול צ'אט שליחת וקבלת הודעות על ידי המשתמשים האחרים הנמצאים באותו החדר: אין פער כלל, תהליך תקין שעובד בצורה שציפינו לה.</a:t>
            </a:r>
          </a:p>
          <a:p>
            <a:pPr marL="514350" indent="-514350">
              <a:lnSpc>
                <a:spcPct val="120000"/>
              </a:lnSpc>
              <a:buAutoNum type="arabicPeriod"/>
            </a:pPr>
            <a:r>
              <a:rPr lang="he-IL" dirty="0"/>
              <a:t>למרות התכנון מפאת חוסר הזמן טרם הספקנו לבצע חלוקה לקבוצות משחק בתוך חדר קיים ולכן בנתיים על המשתמשים לבצע את חלוקת הקבוצות באופן ידני או במגרש או להחליט זאת בצ'אט עצמו.</a:t>
            </a:r>
          </a:p>
        </p:txBody>
      </p:sp>
      <p:sp>
        <p:nvSpPr>
          <p:cNvPr id="7" name="מלבן 6">
            <a:extLst>
              <a:ext uri="{FF2B5EF4-FFF2-40B4-BE49-F238E27FC236}">
                <a16:creationId xmlns:a16="http://schemas.microsoft.com/office/drawing/2014/main" id="{FB5A3D2C-FE8A-4F6F-ADE6-D52F7C09B373}"/>
              </a:ext>
            </a:extLst>
          </p:cNvPr>
          <p:cNvSpPr/>
          <p:nvPr/>
        </p:nvSpPr>
        <p:spPr>
          <a:xfrm>
            <a:off x="1423496" y="0"/>
            <a:ext cx="10411826" cy="923330"/>
          </a:xfrm>
          <a:prstGeom prst="rect">
            <a:avLst/>
          </a:prstGeom>
          <a:noFill/>
        </p:spPr>
        <p:txBody>
          <a:bodyPr wrap="none" lIns="91440" tIns="45720" rIns="91440" bIns="45720">
            <a:spAutoFit/>
          </a:bodyPr>
          <a:lstStyle/>
          <a:p>
            <a:pPr algn="ctr"/>
            <a:r>
              <a:rPr lang="he-IL" sz="5400" b="1" cap="none" spc="0" dirty="0">
                <a:ln w="0"/>
                <a:solidFill>
                  <a:schemeClr val="tx1"/>
                </a:solidFill>
                <a:effectLst>
                  <a:outerShdw blurRad="38100" dist="19050" dir="2700000" algn="tl" rotWithShape="0">
                    <a:schemeClr val="dk1">
                      <a:alpha val="40000"/>
                    </a:schemeClr>
                  </a:outerShdw>
                </a:effectLst>
              </a:rPr>
              <a:t>פערי התכנון מול התהליכים הקיימים:</a:t>
            </a:r>
          </a:p>
        </p:txBody>
      </p:sp>
    </p:spTree>
    <p:extLst>
      <p:ext uri="{BB962C8B-B14F-4D97-AF65-F5344CB8AC3E}">
        <p14:creationId xmlns:p14="http://schemas.microsoft.com/office/powerpoint/2010/main" val="7723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6000">
              <a:schemeClr val="accent1">
                <a:lumMod val="60000"/>
                <a:lumOff val="40000"/>
              </a:schemeClr>
            </a:gs>
            <a:gs pos="39000">
              <a:schemeClr val="accent1">
                <a:lumMod val="45000"/>
                <a:lumOff val="55000"/>
              </a:schemeClr>
            </a:gs>
            <a:gs pos="5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1EE71694-BB7B-468B-BA8F-3331F78CED09}"/>
              </a:ext>
            </a:extLst>
          </p:cNvPr>
          <p:cNvSpPr/>
          <p:nvPr/>
        </p:nvSpPr>
        <p:spPr>
          <a:xfrm>
            <a:off x="2288962" y="71735"/>
            <a:ext cx="9861995" cy="923330"/>
          </a:xfrm>
          <a:prstGeom prst="rect">
            <a:avLst/>
          </a:prstGeom>
          <a:noFill/>
        </p:spPr>
        <p:txBody>
          <a:bodyPr wrap="none" lIns="91440" tIns="45720" rIns="91440" bIns="45720">
            <a:spAutoFit/>
          </a:bodyPr>
          <a:lstStyle/>
          <a:p>
            <a:pPr algn="ctr"/>
            <a:r>
              <a:rPr lang="he-IL" sz="5400" b="1" cap="none" spc="0" dirty="0">
                <a:ln w="0"/>
                <a:solidFill>
                  <a:schemeClr val="tx1"/>
                </a:solidFill>
                <a:effectLst>
                  <a:outerShdw blurRad="38100" dist="19050" dir="2700000" algn="tl" rotWithShape="0">
                    <a:schemeClr val="dk1">
                      <a:alpha val="40000"/>
                    </a:schemeClr>
                  </a:outerShdw>
                </a:effectLst>
              </a:rPr>
              <a:t>מבנה ה</a:t>
            </a:r>
            <a:r>
              <a:rPr lang="he-IL" sz="5400" b="1" dirty="0">
                <a:ln w="0"/>
                <a:effectLst>
                  <a:outerShdw blurRad="38100" dist="19050" dir="2700000" algn="tl" rotWithShape="0">
                    <a:schemeClr val="dk1">
                      <a:alpha val="40000"/>
                    </a:schemeClr>
                  </a:outerShdw>
                </a:effectLst>
              </a:rPr>
              <a:t>-</a:t>
            </a:r>
            <a:r>
              <a:rPr lang="en-US" sz="5400" b="1" dirty="0">
                <a:ln w="0"/>
                <a:effectLst>
                  <a:outerShdw blurRad="38100" dist="19050" dir="2700000" algn="tl" rotWithShape="0">
                    <a:schemeClr val="dk1">
                      <a:alpha val="40000"/>
                    </a:schemeClr>
                  </a:outerShdw>
                </a:effectLst>
              </a:rPr>
              <a:t>DB</a:t>
            </a:r>
            <a:r>
              <a:rPr lang="he-IL" sz="5400" b="1" dirty="0">
                <a:ln w="0"/>
                <a:effectLst>
                  <a:outerShdw blurRad="38100" dist="19050" dir="2700000" algn="tl" rotWithShape="0">
                    <a:schemeClr val="dk1">
                      <a:alpha val="40000"/>
                    </a:schemeClr>
                  </a:outerShdw>
                </a:effectLst>
              </a:rPr>
              <a:t> שלנו ודוגמאות נתונים:</a:t>
            </a:r>
            <a:endParaRPr lang="he-IL" sz="5400" b="1" cap="none" spc="0" dirty="0">
              <a:ln w="0"/>
              <a:solidFill>
                <a:schemeClr val="tx1"/>
              </a:solidFill>
              <a:effectLst>
                <a:outerShdw blurRad="38100" dist="19050" dir="2700000" algn="tl" rotWithShape="0">
                  <a:schemeClr val="dk1">
                    <a:alpha val="40000"/>
                  </a:schemeClr>
                </a:outerShdw>
              </a:effectLst>
            </a:endParaRPr>
          </a:p>
        </p:txBody>
      </p:sp>
      <p:pic>
        <p:nvPicPr>
          <p:cNvPr id="6" name="תמונה 5" descr="תמונה שמכילה טקסט&#10;&#10;התיאור נוצר באופן אוטומטי">
            <a:extLst>
              <a:ext uri="{FF2B5EF4-FFF2-40B4-BE49-F238E27FC236}">
                <a16:creationId xmlns:a16="http://schemas.microsoft.com/office/drawing/2014/main" id="{A70F536A-4DF5-4BFC-BAC8-9FBBB584D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198" y="3218061"/>
            <a:ext cx="8110215" cy="3402388"/>
          </a:xfrm>
          <a:prstGeom prst="rect">
            <a:avLst/>
          </a:prstGeom>
        </p:spPr>
      </p:pic>
      <p:sp>
        <p:nvSpPr>
          <p:cNvPr id="7" name="מלבן 6">
            <a:extLst>
              <a:ext uri="{FF2B5EF4-FFF2-40B4-BE49-F238E27FC236}">
                <a16:creationId xmlns:a16="http://schemas.microsoft.com/office/drawing/2014/main" id="{2776C5BF-CE5E-48B6-AC16-5091EC491225}"/>
              </a:ext>
            </a:extLst>
          </p:cNvPr>
          <p:cNvSpPr/>
          <p:nvPr/>
        </p:nvSpPr>
        <p:spPr>
          <a:xfrm>
            <a:off x="561975" y="2387064"/>
            <a:ext cx="11277600" cy="830997"/>
          </a:xfrm>
          <a:prstGeom prst="rect">
            <a:avLst/>
          </a:prstGeom>
          <a:noFill/>
        </p:spPr>
        <p:txBody>
          <a:bodyPr wrap="square" lIns="91440" tIns="45720" rIns="91440" bIns="45720">
            <a:spAutoFit/>
          </a:bodyPr>
          <a:lstStyle/>
          <a:p>
            <a:pPr algn="ctr"/>
            <a:r>
              <a:rPr lang="he-IL" sz="2400" dirty="0">
                <a:ln w="0"/>
                <a:effectLst>
                  <a:outerShdw blurRad="38100" dist="19050" dir="2700000" algn="tl" rotWithShape="0">
                    <a:schemeClr val="dk1">
                      <a:alpha val="40000"/>
                    </a:schemeClr>
                  </a:outerShdw>
                </a:effectLst>
              </a:rPr>
              <a:t>שמירת משתמשים כאובייקטים המכילים את פרטי המשתמש כאשר לכל משתמש יש </a:t>
            </a:r>
            <a:r>
              <a:rPr lang="en-US" sz="2400" dirty="0">
                <a:ln w="0"/>
                <a:effectLst>
                  <a:outerShdw blurRad="38100" dist="19050" dir="2700000" algn="tl" rotWithShape="0">
                    <a:schemeClr val="dk1">
                      <a:alpha val="40000"/>
                    </a:schemeClr>
                  </a:outerShdw>
                </a:effectLst>
              </a:rPr>
              <a:t>id</a:t>
            </a:r>
            <a:r>
              <a:rPr lang="he-IL" sz="2400" dirty="0">
                <a:ln w="0"/>
                <a:effectLst>
                  <a:outerShdw blurRad="38100" dist="19050" dir="2700000" algn="tl" rotWithShape="0">
                    <a:schemeClr val="dk1">
                      <a:alpha val="40000"/>
                    </a:schemeClr>
                  </a:outerShdw>
                </a:effectLst>
              </a:rPr>
              <a:t> ייחודי שה</a:t>
            </a:r>
            <a:r>
              <a:rPr lang="en-US" sz="2400" dirty="0">
                <a:ln w="0"/>
                <a:effectLst>
                  <a:outerShdw blurRad="38100" dist="19050" dir="2700000" algn="tl" rotWithShape="0">
                    <a:schemeClr val="dk1">
                      <a:alpha val="40000"/>
                    </a:schemeClr>
                  </a:outerShdw>
                </a:effectLst>
              </a:rPr>
              <a:t>DB</a:t>
            </a:r>
            <a:r>
              <a:rPr lang="he-IL" sz="2400" dirty="0">
                <a:ln w="0"/>
                <a:effectLst>
                  <a:outerShdw blurRad="38100" dist="19050" dir="2700000" algn="tl" rotWithShape="0">
                    <a:schemeClr val="dk1">
                      <a:alpha val="40000"/>
                    </a:schemeClr>
                  </a:outerShdw>
                </a:effectLst>
              </a:rPr>
              <a:t> נותן לו</a:t>
            </a:r>
            <a:endParaRPr lang="he-IL" sz="2400" cap="none" spc="0" dirty="0">
              <a:ln w="0"/>
              <a:solidFill>
                <a:schemeClr val="tx1"/>
              </a:solidFill>
              <a:effectLst>
                <a:outerShdw blurRad="38100" dist="19050" dir="2700000" algn="tl" rotWithShape="0">
                  <a:schemeClr val="dk1">
                    <a:alpha val="40000"/>
                  </a:schemeClr>
                </a:outerShdw>
              </a:effectLst>
            </a:endParaRPr>
          </a:p>
        </p:txBody>
      </p:sp>
      <p:sp>
        <p:nvSpPr>
          <p:cNvPr id="8" name="מלבן 7">
            <a:extLst>
              <a:ext uri="{FF2B5EF4-FFF2-40B4-BE49-F238E27FC236}">
                <a16:creationId xmlns:a16="http://schemas.microsoft.com/office/drawing/2014/main" id="{3B0F8F3B-D448-444A-8039-85741C75CAEE}"/>
              </a:ext>
            </a:extLst>
          </p:cNvPr>
          <p:cNvSpPr/>
          <p:nvPr/>
        </p:nvSpPr>
        <p:spPr>
          <a:xfrm>
            <a:off x="3991204" y="1752620"/>
            <a:ext cx="4209591" cy="707886"/>
          </a:xfrm>
          <a:prstGeom prst="rect">
            <a:avLst/>
          </a:prstGeom>
          <a:noFill/>
        </p:spPr>
        <p:txBody>
          <a:bodyPr wrap="square" lIns="91440" tIns="45720" rIns="91440" bIns="45720">
            <a:spAutoFit/>
          </a:bodyPr>
          <a:lstStyle/>
          <a:p>
            <a:pPr algn="ctr"/>
            <a:r>
              <a:rPr lang="en-US" sz="4000" u="sng" dirty="0">
                <a:ln w="0"/>
                <a:effectLst>
                  <a:outerShdw blurRad="38100" dist="19050" dir="2700000" algn="tl" rotWithShape="0">
                    <a:schemeClr val="dk1">
                      <a:alpha val="40000"/>
                    </a:schemeClr>
                  </a:outerShdw>
                </a:effectLst>
              </a:rPr>
              <a:t>F</a:t>
            </a:r>
            <a:r>
              <a:rPr lang="en-US" sz="4000" b="0" u="sng" cap="none" spc="0" dirty="0">
                <a:ln w="0"/>
                <a:solidFill>
                  <a:schemeClr val="tx1"/>
                </a:solidFill>
                <a:effectLst>
                  <a:outerShdw blurRad="38100" dist="19050" dir="2700000" algn="tl" rotWithShape="0">
                    <a:schemeClr val="dk1">
                      <a:alpha val="40000"/>
                    </a:schemeClr>
                  </a:outerShdw>
                </a:effectLst>
              </a:rPr>
              <a:t>ireStore DateBase</a:t>
            </a:r>
            <a:endParaRPr lang="he-IL" sz="4000" b="0"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0639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6000">
              <a:schemeClr val="accent1">
                <a:lumMod val="60000"/>
                <a:lumOff val="40000"/>
              </a:schemeClr>
            </a:gs>
            <a:gs pos="39000">
              <a:schemeClr val="accent1">
                <a:lumMod val="45000"/>
                <a:lumOff val="55000"/>
              </a:schemeClr>
            </a:gs>
            <a:gs pos="5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329E4D7C-28A9-4105-B418-84E63E6DFDF2}"/>
              </a:ext>
            </a:extLst>
          </p:cNvPr>
          <p:cNvSpPr/>
          <p:nvPr/>
        </p:nvSpPr>
        <p:spPr>
          <a:xfrm>
            <a:off x="3695295" y="338435"/>
            <a:ext cx="5449120" cy="923330"/>
          </a:xfrm>
          <a:prstGeom prst="rect">
            <a:avLst/>
          </a:prstGeom>
          <a:noFill/>
        </p:spPr>
        <p:txBody>
          <a:bodyPr wrap="none" lIns="91440" tIns="45720" rIns="91440" bIns="45720">
            <a:spAutoFit/>
          </a:bodyPr>
          <a:lstStyle/>
          <a:p>
            <a:pPr algn="ctr"/>
            <a:r>
              <a:rPr lang="en-US" sz="5400" u="sng" dirty="0">
                <a:ln w="0"/>
                <a:effectLst>
                  <a:outerShdw blurRad="38100" dist="19050" dir="2700000" algn="tl" rotWithShape="0">
                    <a:schemeClr val="dk1">
                      <a:alpha val="40000"/>
                    </a:schemeClr>
                  </a:outerShdw>
                </a:effectLst>
              </a:rPr>
              <a:t>Realtime Database</a:t>
            </a:r>
            <a:endParaRPr lang="he-IL" sz="5400" b="0" u="sng" cap="none" spc="0" dirty="0">
              <a:ln w="0"/>
              <a:solidFill>
                <a:schemeClr val="tx1"/>
              </a:solidFill>
              <a:effectLst>
                <a:outerShdw blurRad="38100" dist="19050" dir="2700000" algn="tl" rotWithShape="0">
                  <a:schemeClr val="dk1">
                    <a:alpha val="40000"/>
                  </a:schemeClr>
                </a:outerShdw>
              </a:effectLst>
            </a:endParaRPr>
          </a:p>
        </p:txBody>
      </p:sp>
      <p:pic>
        <p:nvPicPr>
          <p:cNvPr id="8" name="תמונה 7" descr="תמונה שמכילה טקסט&#10;&#10;התיאור נוצר באופן אוטומטי">
            <a:extLst>
              <a:ext uri="{FF2B5EF4-FFF2-40B4-BE49-F238E27FC236}">
                <a16:creationId xmlns:a16="http://schemas.microsoft.com/office/drawing/2014/main" id="{14A84E20-250B-45BC-979B-0EC8E5945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352" y="2353123"/>
            <a:ext cx="8421005" cy="4308579"/>
          </a:xfrm>
          <a:prstGeom prst="rect">
            <a:avLst/>
          </a:prstGeom>
        </p:spPr>
      </p:pic>
      <p:sp>
        <p:nvSpPr>
          <p:cNvPr id="9" name="מלבן 8">
            <a:extLst>
              <a:ext uri="{FF2B5EF4-FFF2-40B4-BE49-F238E27FC236}">
                <a16:creationId xmlns:a16="http://schemas.microsoft.com/office/drawing/2014/main" id="{5DD4CEB9-ADFB-4A9D-8540-CF020D186A03}"/>
              </a:ext>
            </a:extLst>
          </p:cNvPr>
          <p:cNvSpPr/>
          <p:nvPr/>
        </p:nvSpPr>
        <p:spPr>
          <a:xfrm>
            <a:off x="169319" y="1261765"/>
            <a:ext cx="12302287" cy="954107"/>
          </a:xfrm>
          <a:prstGeom prst="rect">
            <a:avLst/>
          </a:prstGeom>
          <a:noFill/>
        </p:spPr>
        <p:txBody>
          <a:bodyPr wrap="square" lIns="91440" tIns="45720" rIns="91440" bIns="45720">
            <a:spAutoFit/>
          </a:bodyPr>
          <a:lstStyle/>
          <a:p>
            <a:pPr algn="ctr"/>
            <a:r>
              <a:rPr lang="he-IL" sz="2800" b="0" cap="none" spc="0" dirty="0">
                <a:ln w="0"/>
                <a:solidFill>
                  <a:schemeClr val="tx1"/>
                </a:solidFill>
                <a:effectLst>
                  <a:outerShdw blurRad="38100" dist="19050" dir="2700000" algn="tl" rotWithShape="0">
                    <a:schemeClr val="dk1">
                      <a:alpha val="40000"/>
                    </a:schemeClr>
                  </a:outerShdw>
                </a:effectLst>
              </a:rPr>
              <a:t>מציג את כל המשתמשים הנמצאים בחדרים הקיימים , ותחת כל </a:t>
            </a:r>
            <a:r>
              <a:rPr lang="en-US" sz="2800" b="0" cap="none" spc="0" dirty="0">
                <a:ln w="0"/>
                <a:solidFill>
                  <a:schemeClr val="tx1"/>
                </a:solidFill>
                <a:effectLst>
                  <a:outerShdw blurRad="38100" dist="19050" dir="2700000" algn="tl" rotWithShape="0">
                    <a:schemeClr val="dk1">
                      <a:alpha val="40000"/>
                    </a:schemeClr>
                  </a:outerShdw>
                </a:effectLst>
              </a:rPr>
              <a:t>id</a:t>
            </a:r>
            <a:r>
              <a:rPr lang="he-IL" sz="2800" b="0" cap="none" spc="0" dirty="0">
                <a:ln w="0"/>
                <a:solidFill>
                  <a:schemeClr val="tx1"/>
                </a:solidFill>
                <a:effectLst>
                  <a:outerShdw blurRad="38100" dist="19050" dir="2700000" algn="tl" rotWithShape="0">
                    <a:schemeClr val="dk1">
                      <a:alpha val="40000"/>
                    </a:schemeClr>
                  </a:outerShdw>
                </a:effectLst>
              </a:rPr>
              <a:t> של משתמש יש את ענפי הספורט ותחת ענפי הספורט את רשימת החדרים בהם הוא נמצא בדיוק</a:t>
            </a:r>
          </a:p>
        </p:txBody>
      </p:sp>
    </p:spTree>
    <p:extLst>
      <p:ext uri="{BB962C8B-B14F-4D97-AF65-F5344CB8AC3E}">
        <p14:creationId xmlns:p14="http://schemas.microsoft.com/office/powerpoint/2010/main" val="294502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6000">
              <a:schemeClr val="accent1">
                <a:lumMod val="60000"/>
                <a:lumOff val="40000"/>
              </a:schemeClr>
            </a:gs>
            <a:gs pos="39000">
              <a:schemeClr val="accent1">
                <a:lumMod val="45000"/>
                <a:lumOff val="55000"/>
              </a:schemeClr>
            </a:gs>
            <a:gs pos="5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CC0B653-FE05-437D-9A8C-337A9BB47997}"/>
              </a:ext>
            </a:extLst>
          </p:cNvPr>
          <p:cNvPicPr>
            <a:picLocks noChangeAspect="1"/>
          </p:cNvPicPr>
          <p:nvPr/>
        </p:nvPicPr>
        <p:blipFill>
          <a:blip r:embed="rId2"/>
          <a:stretch>
            <a:fillRect/>
          </a:stretch>
        </p:blipFill>
        <p:spPr>
          <a:xfrm>
            <a:off x="1204277" y="1814195"/>
            <a:ext cx="9783445" cy="4523865"/>
          </a:xfrm>
          <a:prstGeom prst="rect">
            <a:avLst/>
          </a:prstGeom>
        </p:spPr>
      </p:pic>
      <p:sp>
        <p:nvSpPr>
          <p:cNvPr id="6" name="מלבן 5">
            <a:extLst>
              <a:ext uri="{FF2B5EF4-FFF2-40B4-BE49-F238E27FC236}">
                <a16:creationId xmlns:a16="http://schemas.microsoft.com/office/drawing/2014/main" id="{0D15559F-C7F1-4463-BBF2-AC1B6A200418}"/>
              </a:ext>
            </a:extLst>
          </p:cNvPr>
          <p:cNvSpPr/>
          <p:nvPr/>
        </p:nvSpPr>
        <p:spPr>
          <a:xfrm>
            <a:off x="1795412" y="387717"/>
            <a:ext cx="9783445" cy="1200329"/>
          </a:xfrm>
          <a:prstGeom prst="rect">
            <a:avLst/>
          </a:prstGeom>
          <a:noFill/>
        </p:spPr>
        <p:txBody>
          <a:bodyPr wrap="square" lIns="91440" tIns="45720" rIns="91440" bIns="45720">
            <a:spAutoFit/>
          </a:bodyPr>
          <a:lstStyle/>
          <a:p>
            <a:pPr algn="ctr"/>
            <a:r>
              <a:rPr lang="he-IL" sz="3600" dirty="0">
                <a:ln w="0"/>
                <a:effectLst>
                  <a:outerShdw blurRad="38100" dist="19050" dir="2700000" algn="tl" rotWithShape="0">
                    <a:schemeClr val="dk1">
                      <a:alpha val="40000"/>
                    </a:schemeClr>
                  </a:outerShdw>
                </a:effectLst>
              </a:rPr>
              <a:t>שמירת החדרים כאובייקטים כאשר כל חדר נמצא תחת ענף ספורט נבחר וכל חדר מכיל את פרטיו </a:t>
            </a:r>
            <a:endParaRPr lang="he-IL"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243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מציין מיקום תוכן 6" descr="מבט אווירי על מגרש כדורסל כחול">
            <a:extLst>
              <a:ext uri="{FF2B5EF4-FFF2-40B4-BE49-F238E27FC236}">
                <a16:creationId xmlns:a16="http://schemas.microsoft.com/office/drawing/2014/main" id="{9E0BA1E0-6DB2-4333-9DEE-F2536AF8468A}"/>
              </a:ext>
            </a:extLst>
          </p:cNvPr>
          <p:cNvPicPr>
            <a:picLocks noChangeAspect="1"/>
          </p:cNvPicPr>
          <p:nvPr/>
        </p:nvPicPr>
        <p:blipFill rotWithShape="1">
          <a:blip r:embed="rId2">
            <a:extLst>
              <a:ext uri="{28A0092B-C50C-407E-A947-70E740481C1C}">
                <a14:useLocalDpi xmlns:a14="http://schemas.microsoft.com/office/drawing/2010/main" val="0"/>
              </a:ext>
            </a:extLst>
          </a:blip>
          <a:srcRect l="12468" r="10336"/>
          <a:stretch/>
        </p:blipFill>
        <p:spPr>
          <a:xfrm>
            <a:off x="1" y="10"/>
            <a:ext cx="9977119" cy="6857990"/>
          </a:xfrm>
          <a:prstGeom prst="rect">
            <a:avLst/>
          </a:prstGeom>
        </p:spPr>
      </p:pic>
      <p:sp>
        <p:nvSpPr>
          <p:cNvPr id="40" name="Rectangle 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ntent Placeholder 34">
            <a:extLst>
              <a:ext uri="{FF2B5EF4-FFF2-40B4-BE49-F238E27FC236}">
                <a16:creationId xmlns:a16="http://schemas.microsoft.com/office/drawing/2014/main" id="{827CC8EB-6946-4437-BB7C-BD065A8EE0D5}"/>
              </a:ext>
            </a:extLst>
          </p:cNvPr>
          <p:cNvSpPr>
            <a:spLocks noGrp="1"/>
          </p:cNvSpPr>
          <p:nvPr>
            <p:ph idx="1"/>
          </p:nvPr>
        </p:nvSpPr>
        <p:spPr>
          <a:xfrm>
            <a:off x="3746984" y="1796026"/>
            <a:ext cx="7945247" cy="3880874"/>
          </a:xfrm>
        </p:spPr>
        <p:txBody>
          <a:bodyPr>
            <a:normAutofit fontScale="77500" lnSpcReduction="20000"/>
          </a:bodyPr>
          <a:lstStyle/>
          <a:p>
            <a:pPr marL="457200" indent="-457200">
              <a:lnSpc>
                <a:spcPct val="100000"/>
              </a:lnSpc>
              <a:buAutoNum type="arabicPeriod"/>
            </a:pPr>
            <a:r>
              <a:rPr lang="he-IL" sz="2900" b="1" dirty="0"/>
              <a:t>שימוש ב-</a:t>
            </a:r>
            <a:r>
              <a:rPr lang="en-US" sz="2900" b="1" dirty="0"/>
              <a:t> Google Maps</a:t>
            </a:r>
            <a:r>
              <a:rPr lang="he-IL" sz="2900" b="1" dirty="0"/>
              <a:t> בכדי לבצע מיפוי של מגרשים בכל עיר לצורך הגדרת מיקום המגרש המדויק לכל חדר.</a:t>
            </a:r>
          </a:p>
          <a:p>
            <a:pPr marL="457200" indent="-457200">
              <a:lnSpc>
                <a:spcPct val="100000"/>
              </a:lnSpc>
              <a:buAutoNum type="arabicPeriod"/>
            </a:pPr>
            <a:r>
              <a:rPr lang="he-IL" sz="2900" b="1" dirty="0"/>
              <a:t>בתהליך הירשמות למערכת , המשתמש יוכל לדרג את עצמו לפי יכולת וכושר עצמי. </a:t>
            </a:r>
          </a:p>
          <a:p>
            <a:pPr marL="457200" indent="-457200">
              <a:lnSpc>
                <a:spcPct val="100000"/>
              </a:lnSpc>
              <a:buFont typeface="Arial" panose="020B0604020202020204" pitchFamily="34" charset="0"/>
              <a:buAutoNum type="arabicPeriod"/>
            </a:pPr>
            <a:r>
              <a:rPr lang="he-IL" sz="2900" b="1" dirty="0"/>
              <a:t>מימוש אלגוריתם המבצע חלוקה של המשתמשים בחדר לקבוצות בצבעים שונים לפי דירוג השחקנים. </a:t>
            </a:r>
          </a:p>
          <a:p>
            <a:pPr marL="457200" indent="-457200">
              <a:lnSpc>
                <a:spcPct val="100000"/>
              </a:lnSpc>
              <a:buAutoNum type="arabicPeriod"/>
            </a:pPr>
            <a:r>
              <a:rPr lang="he-IL" sz="2900" b="1" dirty="0"/>
              <a:t>מחיקת קבוצה באופן אוטומטי לאחר כ- 24 שעות .</a:t>
            </a:r>
          </a:p>
          <a:p>
            <a:pPr marL="457200" indent="-457200">
              <a:lnSpc>
                <a:spcPct val="100000"/>
              </a:lnSpc>
              <a:buAutoNum type="arabicPeriod"/>
            </a:pPr>
            <a:r>
              <a:rPr lang="he-IL" sz="2900" b="1" dirty="0"/>
              <a:t>קניית חבילת פרמיום הכוללת פיצ'רים שאינם זמינים לחבילה הבסיסית (כמו למשל: פתיחת קבוצה ללא הגבלת זמן).</a:t>
            </a:r>
          </a:p>
          <a:p>
            <a:pPr marL="457200" indent="-457200">
              <a:lnSpc>
                <a:spcPct val="120000"/>
              </a:lnSpc>
              <a:buAutoNum type="arabicPeriod"/>
            </a:pPr>
            <a:r>
              <a:rPr lang="he-IL" sz="2900" b="1" dirty="0"/>
              <a:t>הגדרת </a:t>
            </a:r>
            <a:r>
              <a:rPr lang="en-US" sz="2900" b="1" dirty="0"/>
              <a:t>DataLake</a:t>
            </a:r>
            <a:r>
              <a:rPr lang="he-IL" sz="2900" b="1" dirty="0"/>
              <a:t> בכדי לאסוף מידע.</a:t>
            </a:r>
          </a:p>
          <a:p>
            <a:pPr marL="457200" indent="-457200">
              <a:buAutoNum type="arabicPeriod"/>
            </a:pPr>
            <a:endParaRPr lang="he-IL" sz="2000" dirty="0"/>
          </a:p>
        </p:txBody>
      </p:sp>
      <p:sp>
        <p:nvSpPr>
          <p:cNvPr id="11" name="מלבן 10">
            <a:extLst>
              <a:ext uri="{FF2B5EF4-FFF2-40B4-BE49-F238E27FC236}">
                <a16:creationId xmlns:a16="http://schemas.microsoft.com/office/drawing/2014/main" id="{423E0DAC-DBB7-4112-A781-C338257AC44C}"/>
              </a:ext>
            </a:extLst>
          </p:cNvPr>
          <p:cNvSpPr/>
          <p:nvPr/>
        </p:nvSpPr>
        <p:spPr>
          <a:xfrm>
            <a:off x="4443131" y="219372"/>
            <a:ext cx="7249100" cy="923330"/>
          </a:xfrm>
          <a:prstGeom prst="rect">
            <a:avLst/>
          </a:prstGeom>
          <a:noFill/>
        </p:spPr>
        <p:txBody>
          <a:bodyPr wrap="none" lIns="91440" tIns="45720" rIns="91440" bIns="45720">
            <a:spAutoFit/>
          </a:bodyPr>
          <a:lstStyle/>
          <a:p>
            <a:pPr algn="ctr"/>
            <a:r>
              <a:rPr lang="he-IL" sz="5400" b="1" cap="none" spc="0" dirty="0">
                <a:ln w="0"/>
                <a:solidFill>
                  <a:schemeClr val="bg2">
                    <a:lumMod val="10000"/>
                  </a:schemeClr>
                </a:solidFill>
                <a:effectLst>
                  <a:outerShdw blurRad="38100" dist="19050" dir="2700000" algn="tl" rotWithShape="0">
                    <a:schemeClr val="dk1">
                      <a:alpha val="82000"/>
                    </a:schemeClr>
                  </a:outerShdw>
                </a:effectLst>
              </a:rPr>
              <a:t>מה נרצה להוסיף בעתיד?</a:t>
            </a:r>
          </a:p>
        </p:txBody>
      </p:sp>
      <p:sp>
        <p:nvSpPr>
          <p:cNvPr id="4" name="מלבן 3">
            <a:extLst>
              <a:ext uri="{FF2B5EF4-FFF2-40B4-BE49-F238E27FC236}">
                <a16:creationId xmlns:a16="http://schemas.microsoft.com/office/drawing/2014/main" id="{3BBADE8E-E320-4A76-9D21-9722C61E1AE1}"/>
              </a:ext>
            </a:extLst>
          </p:cNvPr>
          <p:cNvSpPr/>
          <p:nvPr/>
        </p:nvSpPr>
        <p:spPr>
          <a:xfrm>
            <a:off x="163046" y="5807004"/>
            <a:ext cx="5392823" cy="523220"/>
          </a:xfrm>
          <a:prstGeom prst="rect">
            <a:avLst/>
          </a:prstGeom>
          <a:noFill/>
        </p:spPr>
        <p:txBody>
          <a:bodyPr wrap="none" lIns="91440" tIns="45720" rIns="91440" bIns="45720">
            <a:spAutoFit/>
          </a:bodyPr>
          <a:lstStyle/>
          <a:p>
            <a:pPr algn="ctr"/>
            <a:r>
              <a:rPr lang="he-IL" sz="2800" b="1" dirty="0">
                <a:ln/>
                <a:solidFill>
                  <a:schemeClr val="bg1"/>
                </a:solidFill>
                <a:effectLst>
                  <a:outerShdw blurRad="38100" dist="19050" dir="2700000" algn="tl" rotWithShape="0">
                    <a:schemeClr val="dk1">
                      <a:lumMod val="50000"/>
                      <a:alpha val="40000"/>
                    </a:schemeClr>
                  </a:outerShdw>
                </a:effectLst>
              </a:rPr>
              <a:t>את האמת? האפשרויות אין סופיות…</a:t>
            </a:r>
            <a:endParaRPr lang="he-IL" sz="2800" b="1" cap="none" spc="0" dirty="0">
              <a:ln/>
              <a:solidFill>
                <a:schemeClr val="bg1"/>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3215300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מבט אווירי על מגרש כדורסל כחול">
            <a:extLst>
              <a:ext uri="{FF2B5EF4-FFF2-40B4-BE49-F238E27FC236}">
                <a16:creationId xmlns:a16="http://schemas.microsoft.com/office/drawing/2014/main" id="{CBFD2B1F-0049-4C3F-BCF9-F027BA79D6B1}"/>
              </a:ext>
            </a:extLst>
          </p:cNvPr>
          <p:cNvPicPr>
            <a:picLocks noChangeAspect="1"/>
          </p:cNvPicPr>
          <p:nvPr/>
        </p:nvPicPr>
        <p:blipFill rotWithShape="1">
          <a:blip r:embed="rId2">
            <a:extLst>
              <a:ext uri="{28A0092B-C50C-407E-A947-70E740481C1C}">
                <a14:useLocalDpi xmlns:a14="http://schemas.microsoft.com/office/drawing/2010/main" val="0"/>
              </a:ext>
            </a:extLst>
          </a:blip>
          <a:srcRect l="8037" t="4260" r="25709" b="1"/>
          <a:stretch/>
        </p:blipFill>
        <p:spPr>
          <a:xfrm>
            <a:off x="3523488" y="10"/>
            <a:ext cx="8668512" cy="6857990"/>
          </a:xfrm>
          <a:prstGeom prst="rect">
            <a:avLst/>
          </a:prstGeom>
        </p:spPr>
      </p:pic>
      <p:sp>
        <p:nvSpPr>
          <p:cNvPr id="18"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BDC802EB-CD69-418D-AB2D-3E58F61E8DB6}"/>
              </a:ext>
            </a:extLst>
          </p:cNvPr>
          <p:cNvSpPr>
            <a:spLocks noGrp="1"/>
          </p:cNvSpPr>
          <p:nvPr>
            <p:ph type="title"/>
          </p:nvPr>
        </p:nvSpPr>
        <p:spPr>
          <a:xfrm>
            <a:off x="314198" y="3235522"/>
            <a:ext cx="4906820" cy="1432290"/>
          </a:xfrm>
        </p:spPr>
        <p:txBody>
          <a:bodyPr vert="horz" lIns="91440" tIns="45720" rIns="91440" bIns="45720" rtlCol="0" anchor="b">
            <a:normAutofit/>
          </a:bodyPr>
          <a:lstStyle/>
          <a:p>
            <a:pPr algn="l" rtl="0"/>
            <a:r>
              <a:rPr lang="en-US" sz="2400" cap="none" spc="0" dirty="0">
                <a:ln w="0"/>
                <a:solidFill>
                  <a:schemeClr val="tx1">
                    <a:lumMod val="95000"/>
                    <a:lumOff val="5000"/>
                  </a:schemeClr>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t>https://github.com/LiorAtiya/TeamBall</a:t>
            </a:r>
            <a:br>
              <a:rPr lang="en-US" sz="2400" cap="none" spc="0" dirty="0">
                <a:ln w="0"/>
                <a:solidFill>
                  <a:schemeClr val="tx1">
                    <a:lumMod val="95000"/>
                    <a:lumOff val="5000"/>
                  </a:schemeClr>
                </a:solidFill>
                <a:effectLst>
                  <a:outerShdw blurRad="38100" dist="19050" dir="2700000" algn="tl" rotWithShape="0">
                    <a:schemeClr val="dk1">
                      <a:alpha val="40000"/>
                    </a:schemeClr>
                  </a:outerShdw>
                </a:effectLst>
                <a:hlinkClick r:id="rId3">
                  <a:extLst>
                    <a:ext uri="{A12FA001-AC4F-418D-AE19-62706E023703}">
                      <ahyp:hlinkClr xmlns:ahyp="http://schemas.microsoft.com/office/drawing/2018/hyperlinkcolor" val="tx"/>
                    </a:ext>
                  </a:extLst>
                </a:hlinkClick>
              </a:rPr>
            </a:br>
            <a:endParaRPr lang="en-US" sz="2400" dirty="0">
              <a:solidFill>
                <a:schemeClr val="tx1">
                  <a:lumMod val="95000"/>
                  <a:lumOff val="5000"/>
                </a:schemeClr>
              </a:solidFill>
            </a:endParaRPr>
          </a:p>
        </p:txBody>
      </p:sp>
      <p:sp>
        <p:nvSpPr>
          <p:cNvPr id="19"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תמונה 3">
            <a:extLst>
              <a:ext uri="{FF2B5EF4-FFF2-40B4-BE49-F238E27FC236}">
                <a16:creationId xmlns:a16="http://schemas.microsoft.com/office/drawing/2014/main" id="{41EDD42F-82BB-4D5E-B83C-B4902B1EF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198" y="2585282"/>
            <a:ext cx="1300480" cy="1300480"/>
          </a:xfrm>
          <a:prstGeom prst="rect">
            <a:avLst/>
          </a:prstGeom>
        </p:spPr>
      </p:pic>
    </p:spTree>
    <p:extLst>
      <p:ext uri="{BB962C8B-B14F-4D97-AF65-F5344CB8AC3E}">
        <p14:creationId xmlns:p14="http://schemas.microsoft.com/office/powerpoint/2010/main" val="314916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60000"/>
                <a:lumOff val="40000"/>
              </a:schemeClr>
            </a:gs>
            <a:gs pos="34000">
              <a:schemeClr val="accent1">
                <a:lumMod val="45000"/>
                <a:lumOff val="55000"/>
              </a:schemeClr>
            </a:gs>
            <a:gs pos="85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D77A0F2-A454-452A-84F7-80DBFBD4252E}"/>
              </a:ext>
            </a:extLst>
          </p:cNvPr>
          <p:cNvSpPr>
            <a:spLocks noGrp="1"/>
          </p:cNvSpPr>
          <p:nvPr>
            <p:ph idx="1"/>
          </p:nvPr>
        </p:nvSpPr>
        <p:spPr>
          <a:xfrm>
            <a:off x="904874" y="1074244"/>
            <a:ext cx="10515600" cy="4351338"/>
          </a:xfrm>
        </p:spPr>
        <p:txBody>
          <a:bodyPr>
            <a:normAutofit fontScale="85000" lnSpcReduction="10000"/>
          </a:bodyPr>
          <a:lstStyle/>
          <a:p>
            <a:pPr marL="0" indent="0">
              <a:buNone/>
            </a:pPr>
            <a:r>
              <a:rPr lang="he-IL" sz="4200" b="1" u="sng" dirty="0">
                <a:solidFill>
                  <a:schemeClr val="accent1">
                    <a:lumMod val="50000"/>
                  </a:schemeClr>
                </a:solidFill>
              </a:rPr>
              <a:t>מטרה</a:t>
            </a:r>
            <a:r>
              <a:rPr lang="he-IL" sz="4200" dirty="0">
                <a:solidFill>
                  <a:schemeClr val="accent1">
                    <a:lumMod val="50000"/>
                  </a:schemeClr>
                </a:solidFill>
              </a:rPr>
              <a:t>:</a:t>
            </a:r>
          </a:p>
          <a:p>
            <a:pPr marL="0" indent="0">
              <a:buNone/>
            </a:pPr>
            <a:r>
              <a:rPr lang="he-IL" dirty="0">
                <a:solidFill>
                  <a:schemeClr val="accent1">
                    <a:lumMod val="50000"/>
                  </a:schemeClr>
                </a:solidFill>
              </a:rPr>
              <a:t>הנגשת פעילות ספורטיבית ומשחקי כדור לכלל האוכלוסייה ופישוט קדם תהליך המשחק</a:t>
            </a:r>
          </a:p>
          <a:p>
            <a:pPr marL="0" indent="0">
              <a:buNone/>
            </a:pPr>
            <a:endParaRPr lang="he-IL" sz="4000" dirty="0">
              <a:solidFill>
                <a:schemeClr val="accent1">
                  <a:lumMod val="50000"/>
                </a:schemeClr>
              </a:solidFill>
            </a:endParaRPr>
          </a:p>
          <a:p>
            <a:pPr marL="0" indent="0">
              <a:buNone/>
            </a:pPr>
            <a:r>
              <a:rPr lang="he-IL" sz="4200" b="1" u="sng" dirty="0">
                <a:solidFill>
                  <a:schemeClr val="accent1">
                    <a:lumMod val="50000"/>
                  </a:schemeClr>
                </a:solidFill>
              </a:rPr>
              <a:t>תועלת:</a:t>
            </a:r>
            <a:r>
              <a:rPr lang="he-IL" sz="4200" dirty="0">
                <a:solidFill>
                  <a:schemeClr val="accent1">
                    <a:lumMod val="50000"/>
                  </a:schemeClr>
                </a:solidFill>
              </a:rPr>
              <a:t> </a:t>
            </a:r>
          </a:p>
          <a:p>
            <a:pPr marL="0" indent="0">
              <a:buNone/>
            </a:pPr>
            <a:r>
              <a:rPr lang="he-IL" sz="3000" b="1" dirty="0">
                <a:solidFill>
                  <a:schemeClr val="accent1">
                    <a:lumMod val="50000"/>
                  </a:schemeClr>
                </a:solidFill>
              </a:rPr>
              <a:t>1. בתחום החברתי</a:t>
            </a:r>
            <a:r>
              <a:rPr lang="he-IL" sz="3000" dirty="0">
                <a:solidFill>
                  <a:schemeClr val="accent1">
                    <a:lumMod val="50000"/>
                  </a:schemeClr>
                </a:solidFill>
              </a:rPr>
              <a:t>: </a:t>
            </a:r>
            <a:r>
              <a:rPr lang="he-IL" dirty="0">
                <a:solidFill>
                  <a:schemeClr val="accent1">
                    <a:lumMod val="50000"/>
                  </a:schemeClr>
                </a:solidFill>
              </a:rPr>
              <a:t>הרחבת מעגל החברים של המשתמש.</a:t>
            </a:r>
          </a:p>
          <a:p>
            <a:pPr marL="0" indent="0">
              <a:buNone/>
            </a:pPr>
            <a:r>
              <a:rPr lang="he-IL" sz="3000" b="1" dirty="0">
                <a:solidFill>
                  <a:schemeClr val="accent1">
                    <a:lumMod val="50000"/>
                  </a:schemeClr>
                </a:solidFill>
              </a:rPr>
              <a:t>2. בתחום הבריאותי</a:t>
            </a:r>
            <a:r>
              <a:rPr lang="he-IL" sz="3000" dirty="0">
                <a:solidFill>
                  <a:schemeClr val="accent1">
                    <a:lumMod val="50000"/>
                  </a:schemeClr>
                </a:solidFill>
              </a:rPr>
              <a:t>: </a:t>
            </a:r>
            <a:r>
              <a:rPr lang="he-IL" dirty="0">
                <a:solidFill>
                  <a:schemeClr val="accent1">
                    <a:lumMod val="50000"/>
                  </a:schemeClr>
                </a:solidFill>
              </a:rPr>
              <a:t>הנגשת ועידוד משתמשים רבים לעסוק בפעילות גופנית.</a:t>
            </a:r>
          </a:p>
          <a:p>
            <a:pPr marL="0" indent="0">
              <a:buNone/>
            </a:pPr>
            <a:r>
              <a:rPr lang="he-IL" sz="3000" b="1" dirty="0">
                <a:solidFill>
                  <a:schemeClr val="accent1">
                    <a:lumMod val="50000"/>
                  </a:schemeClr>
                </a:solidFill>
              </a:rPr>
              <a:t>3. בתחום הנפשי</a:t>
            </a:r>
            <a:r>
              <a:rPr lang="he-IL" sz="3000" dirty="0">
                <a:solidFill>
                  <a:schemeClr val="accent1">
                    <a:lumMod val="50000"/>
                  </a:schemeClr>
                </a:solidFill>
              </a:rPr>
              <a:t>: </a:t>
            </a:r>
            <a:r>
              <a:rPr lang="he-IL" dirty="0">
                <a:solidFill>
                  <a:schemeClr val="accent1">
                    <a:lumMod val="50000"/>
                  </a:schemeClr>
                </a:solidFill>
              </a:rPr>
              <a:t>מתן אפשרות למשתמשים לעסוק בתחביבים אותם הם אוהבים ובכך למנוע דיכאון ובדידות.</a:t>
            </a:r>
          </a:p>
          <a:p>
            <a:pPr marL="0" indent="0">
              <a:buNone/>
            </a:pPr>
            <a:r>
              <a:rPr lang="he-IL" sz="3000" b="1" dirty="0">
                <a:solidFill>
                  <a:schemeClr val="accent1">
                    <a:lumMod val="50000"/>
                  </a:schemeClr>
                </a:solidFill>
              </a:rPr>
              <a:t>4. בתחום הפישוט והארגון</a:t>
            </a:r>
            <a:r>
              <a:rPr lang="he-IL" sz="3000" dirty="0">
                <a:solidFill>
                  <a:schemeClr val="accent1">
                    <a:lumMod val="50000"/>
                  </a:schemeClr>
                </a:solidFill>
              </a:rPr>
              <a:t>: </a:t>
            </a:r>
            <a:r>
              <a:rPr lang="he-IL" dirty="0">
                <a:solidFill>
                  <a:schemeClr val="accent1">
                    <a:lumMod val="50000"/>
                  </a:schemeClr>
                </a:solidFill>
              </a:rPr>
              <a:t>אוטומציה של ארגון המשחק וחיסכון זמן למשתמשים</a:t>
            </a:r>
          </a:p>
          <a:p>
            <a:pPr marL="0" indent="0">
              <a:buNone/>
            </a:pPr>
            <a:endParaRPr lang="he-IL" dirty="0">
              <a:solidFill>
                <a:schemeClr val="accent1">
                  <a:lumMod val="50000"/>
                </a:schemeClr>
              </a:solidFill>
            </a:endParaRPr>
          </a:p>
          <a:p>
            <a:pPr marL="0" indent="0">
              <a:buNone/>
            </a:pPr>
            <a:endParaRPr lang="he-IL" dirty="0">
              <a:solidFill>
                <a:schemeClr val="accent1">
                  <a:lumMod val="50000"/>
                </a:schemeClr>
              </a:solidFill>
            </a:endParaRPr>
          </a:p>
          <a:p>
            <a:pPr marL="0" indent="0">
              <a:buNone/>
            </a:pPr>
            <a:endParaRPr lang="he-IL" dirty="0">
              <a:solidFill>
                <a:schemeClr val="accent1">
                  <a:lumMod val="50000"/>
                </a:schemeClr>
              </a:solidFill>
            </a:endParaRPr>
          </a:p>
        </p:txBody>
      </p:sp>
      <p:sp>
        <p:nvSpPr>
          <p:cNvPr id="4" name="מלבן 3">
            <a:extLst>
              <a:ext uri="{FF2B5EF4-FFF2-40B4-BE49-F238E27FC236}">
                <a16:creationId xmlns:a16="http://schemas.microsoft.com/office/drawing/2014/main" id="{7CAC0C3F-E9DE-4125-BD69-C8500673CA50}"/>
              </a:ext>
            </a:extLst>
          </p:cNvPr>
          <p:cNvSpPr/>
          <p:nvPr/>
        </p:nvSpPr>
        <p:spPr>
          <a:xfrm>
            <a:off x="4625620" y="-126085"/>
            <a:ext cx="3451580" cy="1200329"/>
          </a:xfrm>
          <a:prstGeom prst="rect">
            <a:avLst/>
          </a:prstGeom>
          <a:noFill/>
        </p:spPr>
        <p:txBody>
          <a:bodyPr wrap="square" lIns="91440" tIns="45720" rIns="91440" bIns="45720">
            <a:spAutoFit/>
          </a:bodyPr>
          <a:lstStyle/>
          <a:p>
            <a:pPr algn="ctr"/>
            <a:r>
              <a:rPr lang="he-IL" sz="7200" b="1" cap="none" spc="0" dirty="0">
                <a:ln w="0"/>
                <a:solidFill>
                  <a:schemeClr val="bg2">
                    <a:lumMod val="10000"/>
                  </a:schemeClr>
                </a:solidFill>
                <a:effectLst>
                  <a:outerShdw blurRad="38100" dist="25400" dir="5400000" algn="ctr" rotWithShape="0">
                    <a:srgbClr val="6E747A">
                      <a:alpha val="43000"/>
                    </a:srgbClr>
                  </a:outerShdw>
                </a:effectLst>
              </a:rPr>
              <a:t>המערכת</a:t>
            </a:r>
            <a:endParaRPr lang="en-IL" sz="7200" b="1" cap="none" spc="0" dirty="0">
              <a:ln w="0"/>
              <a:solidFill>
                <a:schemeClr val="bg2">
                  <a:lumMod val="10000"/>
                </a:schemeClr>
              </a:solidFill>
              <a:effectLst>
                <a:outerShdw blurRad="38100" dist="25400" dir="5400000" algn="ctr" rotWithShape="0">
                  <a:srgbClr val="6E747A">
                    <a:alpha val="43000"/>
                  </a:srgbClr>
                </a:outerShdw>
              </a:effectLst>
            </a:endParaRPr>
          </a:p>
        </p:txBody>
      </p:sp>
      <p:pic>
        <p:nvPicPr>
          <p:cNvPr id="8" name="גרפיקה 7" descr="קבוצה עם מילוי מלא">
            <a:extLst>
              <a:ext uri="{FF2B5EF4-FFF2-40B4-BE49-F238E27FC236}">
                <a16:creationId xmlns:a16="http://schemas.microsoft.com/office/drawing/2014/main" id="{73B65ACD-4C49-477A-B1F0-9D6FF5DC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302" y="5783756"/>
            <a:ext cx="1202449" cy="1202449"/>
          </a:xfrm>
          <a:prstGeom prst="rect">
            <a:avLst/>
          </a:prstGeom>
        </p:spPr>
      </p:pic>
      <p:pic>
        <p:nvPicPr>
          <p:cNvPr id="10" name="גרפיקה 9" descr="מגרש ספורט עם מילוי מלא">
            <a:extLst>
              <a:ext uri="{FF2B5EF4-FFF2-40B4-BE49-F238E27FC236}">
                <a16:creationId xmlns:a16="http://schemas.microsoft.com/office/drawing/2014/main" id="{0DAD869A-3C51-4A48-B23B-4600F75EA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9249" y="5806865"/>
            <a:ext cx="1202449" cy="1202449"/>
          </a:xfrm>
          <a:prstGeom prst="rect">
            <a:avLst/>
          </a:prstGeom>
        </p:spPr>
      </p:pic>
    </p:spTree>
    <p:extLst>
      <p:ext uri="{BB962C8B-B14F-4D97-AF65-F5344CB8AC3E}">
        <p14:creationId xmlns:p14="http://schemas.microsoft.com/office/powerpoint/2010/main" val="64764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60000"/>
                <a:lumOff val="40000"/>
              </a:schemeClr>
            </a:gs>
            <a:gs pos="34000">
              <a:schemeClr val="accent1">
                <a:lumMod val="45000"/>
                <a:lumOff val="55000"/>
              </a:schemeClr>
            </a:gs>
            <a:gs pos="84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D35AFB44-83D0-4F0D-9BF0-31AC74335180}"/>
              </a:ext>
            </a:extLst>
          </p:cNvPr>
          <p:cNvSpPr/>
          <p:nvPr/>
        </p:nvSpPr>
        <p:spPr>
          <a:xfrm>
            <a:off x="4159686" y="100356"/>
            <a:ext cx="7691529" cy="1015663"/>
          </a:xfrm>
          <a:prstGeom prst="rect">
            <a:avLst/>
          </a:prstGeom>
          <a:noFill/>
        </p:spPr>
        <p:txBody>
          <a:bodyPr wrap="none" lIns="91440" tIns="45720" rIns="91440" bIns="45720">
            <a:spAutoFit/>
          </a:bodyPr>
          <a:lstStyle/>
          <a:p>
            <a:pPr algn="ctr"/>
            <a:r>
              <a:rPr lang="he-IL" sz="6000" b="1" cap="none" spc="0" dirty="0">
                <a:ln w="0"/>
                <a:solidFill>
                  <a:schemeClr val="tx1"/>
                </a:solidFill>
                <a:effectLst>
                  <a:outerShdw blurRad="38100" dist="19050" dir="2700000" algn="tl" rotWithShape="0">
                    <a:schemeClr val="dk1">
                      <a:alpha val="40000"/>
                    </a:schemeClr>
                  </a:outerShdw>
                </a:effectLst>
              </a:rPr>
              <a:t>מה היה תכנון המערכת?</a:t>
            </a:r>
          </a:p>
        </p:txBody>
      </p:sp>
      <p:pic>
        <p:nvPicPr>
          <p:cNvPr id="10" name="מציין מיקום תוכן 9" descr="חברי צוות העובדים יחד במשרד">
            <a:extLst>
              <a:ext uri="{FF2B5EF4-FFF2-40B4-BE49-F238E27FC236}">
                <a16:creationId xmlns:a16="http://schemas.microsoft.com/office/drawing/2014/main" id="{00A4B712-806C-4FB1-93AD-268F995BE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 y="3914881"/>
            <a:ext cx="4258945" cy="2842763"/>
          </a:xfrm>
        </p:spPr>
      </p:pic>
      <p:sp>
        <p:nvSpPr>
          <p:cNvPr id="9" name="תיבת טקסט 8">
            <a:extLst>
              <a:ext uri="{FF2B5EF4-FFF2-40B4-BE49-F238E27FC236}">
                <a16:creationId xmlns:a16="http://schemas.microsoft.com/office/drawing/2014/main" id="{AD128D7F-A1CE-4B55-8949-2890EDB948C2}"/>
              </a:ext>
            </a:extLst>
          </p:cNvPr>
          <p:cNvSpPr txBox="1"/>
          <p:nvPr/>
        </p:nvSpPr>
        <p:spPr>
          <a:xfrm>
            <a:off x="0" y="1975889"/>
            <a:ext cx="12070080" cy="1938992"/>
          </a:xfrm>
          <a:prstGeom prst="rect">
            <a:avLst/>
          </a:prstGeom>
          <a:noFill/>
        </p:spPr>
        <p:txBody>
          <a:bodyPr wrap="square" rtlCol="0">
            <a:spAutoFit/>
          </a:bodyPr>
          <a:lstStyle/>
          <a:p>
            <a:r>
              <a:rPr lang="he-IL" sz="3600" b="1" u="sng" dirty="0">
                <a:solidFill>
                  <a:schemeClr val="accent1">
                    <a:lumMod val="50000"/>
                  </a:schemeClr>
                </a:solidFill>
              </a:rPr>
              <a:t>תיאור:</a:t>
            </a:r>
            <a:r>
              <a:rPr lang="he-IL" sz="2400" dirty="0">
                <a:solidFill>
                  <a:schemeClr val="accent1">
                    <a:lumMod val="50000"/>
                  </a:schemeClr>
                </a:solidFill>
              </a:rPr>
              <a:t> רשת חברתית לארגון וניהול משחקי כדור.</a:t>
            </a:r>
          </a:p>
          <a:p>
            <a:endParaRPr lang="he-IL" sz="2400" dirty="0">
              <a:solidFill>
                <a:schemeClr val="accent1">
                  <a:lumMod val="50000"/>
                </a:schemeClr>
              </a:solidFill>
            </a:endParaRPr>
          </a:p>
          <a:p>
            <a:r>
              <a:rPr lang="he-IL" sz="3600" b="1" u="sng" dirty="0">
                <a:solidFill>
                  <a:schemeClr val="accent1">
                    <a:lumMod val="50000"/>
                  </a:schemeClr>
                </a:solidFill>
              </a:rPr>
              <a:t>מה קיים היום?</a:t>
            </a:r>
            <a:r>
              <a:rPr lang="he-IL" sz="2400" b="1" dirty="0">
                <a:solidFill>
                  <a:schemeClr val="accent1">
                    <a:lumMod val="50000"/>
                  </a:schemeClr>
                </a:solidFill>
              </a:rPr>
              <a:t> </a:t>
            </a:r>
            <a:r>
              <a:rPr lang="he-IL" sz="2400" dirty="0">
                <a:solidFill>
                  <a:schemeClr val="accent1">
                    <a:lumMod val="50000"/>
                  </a:schemeClr>
                </a:solidFill>
              </a:rPr>
              <a:t>כיום קיימת מערכת דומה אך היא לא מתמקדת במשחקי הכדור אלא במפגשים עם אנשים.</a:t>
            </a:r>
          </a:p>
        </p:txBody>
      </p:sp>
    </p:spTree>
    <p:extLst>
      <p:ext uri="{BB962C8B-B14F-4D97-AF65-F5344CB8AC3E}">
        <p14:creationId xmlns:p14="http://schemas.microsoft.com/office/powerpoint/2010/main" val="218212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accent1">
                <a:lumMod val="60000"/>
                <a:lumOff val="40000"/>
              </a:schemeClr>
            </a:gs>
            <a:gs pos="5000">
              <a:schemeClr val="accent1">
                <a:lumMod val="45000"/>
                <a:lumOff val="55000"/>
              </a:schemeClr>
            </a:gs>
            <a:gs pos="78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9624C21-B831-4742-8E92-BDFD1365413B}"/>
              </a:ext>
            </a:extLst>
          </p:cNvPr>
          <p:cNvSpPr>
            <a:spLocks noGrp="1"/>
          </p:cNvSpPr>
          <p:nvPr>
            <p:ph idx="1"/>
          </p:nvPr>
        </p:nvSpPr>
        <p:spPr>
          <a:xfrm>
            <a:off x="720965" y="1320801"/>
            <a:ext cx="11109960" cy="5537199"/>
          </a:xfrm>
        </p:spPr>
        <p:txBody>
          <a:bodyPr>
            <a:normAutofit fontScale="92500" lnSpcReduction="20000"/>
          </a:bodyPr>
          <a:lstStyle/>
          <a:p>
            <a:pPr marL="0" indent="0">
              <a:buNone/>
            </a:pPr>
            <a:r>
              <a:rPr lang="he-IL" dirty="0"/>
              <a:t>1. הרשמה למערכת והתחברות חוזרת.</a:t>
            </a:r>
          </a:p>
          <a:p>
            <a:pPr marL="0" indent="0">
              <a:buNone/>
            </a:pPr>
            <a:endParaRPr lang="he-IL" dirty="0"/>
          </a:p>
          <a:p>
            <a:pPr marL="0" indent="0">
              <a:buNone/>
            </a:pPr>
            <a:r>
              <a:rPr lang="he-IL" dirty="0"/>
              <a:t>2. יצירה מחיקה וניהול שוטף של חדר משחק.</a:t>
            </a:r>
          </a:p>
          <a:p>
            <a:pPr marL="0" indent="0">
              <a:buNone/>
            </a:pPr>
            <a:endParaRPr lang="he-IL" dirty="0"/>
          </a:p>
          <a:p>
            <a:pPr marL="0" indent="0">
              <a:buNone/>
            </a:pPr>
            <a:r>
              <a:rPr lang="he-IL" dirty="0"/>
              <a:t>3. מציאת משחק (חדר) זמין עבור המשתמש.</a:t>
            </a:r>
          </a:p>
          <a:p>
            <a:pPr marL="0" indent="0">
              <a:buNone/>
            </a:pPr>
            <a:endParaRPr lang="he-IL" dirty="0"/>
          </a:p>
          <a:p>
            <a:pPr marL="0" indent="0">
              <a:buNone/>
            </a:pPr>
            <a:r>
              <a:rPr lang="he-IL" dirty="0"/>
              <a:t>4. יצירת צ'אט לתקשורת בין המשתמשים בחדר.</a:t>
            </a:r>
          </a:p>
          <a:p>
            <a:pPr marL="0" indent="0">
              <a:buNone/>
            </a:pPr>
            <a:endParaRPr lang="he-IL" dirty="0"/>
          </a:p>
          <a:p>
            <a:pPr marL="0" indent="0">
              <a:buNone/>
            </a:pPr>
            <a:r>
              <a:rPr lang="he-IL" dirty="0"/>
              <a:t>5. פיתוח ממשק משתמש </a:t>
            </a:r>
            <a:r>
              <a:rPr lang="en-US" dirty="0"/>
              <a:t>GUI</a:t>
            </a:r>
            <a:r>
              <a:rPr lang="he-IL" dirty="0"/>
              <a:t> מעוצב וידידותי למשתמש.</a:t>
            </a:r>
          </a:p>
          <a:p>
            <a:pPr marL="0" indent="0">
              <a:buNone/>
            </a:pPr>
            <a:endParaRPr lang="he-IL" dirty="0"/>
          </a:p>
          <a:p>
            <a:pPr marL="0" indent="0">
              <a:buNone/>
            </a:pPr>
            <a:r>
              <a:rPr lang="he-IL" dirty="0"/>
              <a:t>6. הגעה למאה משתמשים רשומים.</a:t>
            </a:r>
          </a:p>
          <a:p>
            <a:pPr marL="0" indent="0">
              <a:buNone/>
            </a:pPr>
            <a:endParaRPr lang="he-IL" dirty="0"/>
          </a:p>
          <a:p>
            <a:pPr marL="0" indent="0">
              <a:buNone/>
            </a:pPr>
            <a:r>
              <a:rPr lang="he-IL" dirty="0"/>
              <a:t>7. מיפוי מגרשי הספורט בערים.</a:t>
            </a:r>
          </a:p>
          <a:p>
            <a:pPr marL="0" indent="0">
              <a:buNone/>
            </a:pPr>
            <a:endParaRPr lang="he-IL" dirty="0"/>
          </a:p>
          <a:p>
            <a:pPr marL="0" indent="0">
              <a:buNone/>
            </a:pPr>
            <a:endParaRPr lang="en-IL" dirty="0"/>
          </a:p>
        </p:txBody>
      </p:sp>
      <p:sp>
        <p:nvSpPr>
          <p:cNvPr id="5" name="מלבן 4">
            <a:extLst>
              <a:ext uri="{FF2B5EF4-FFF2-40B4-BE49-F238E27FC236}">
                <a16:creationId xmlns:a16="http://schemas.microsoft.com/office/drawing/2014/main" id="{95BAAE85-744F-447A-A5BB-1EA389A24C6F}"/>
              </a:ext>
            </a:extLst>
          </p:cNvPr>
          <p:cNvSpPr/>
          <p:nvPr/>
        </p:nvSpPr>
        <p:spPr>
          <a:xfrm>
            <a:off x="3246523" y="-106699"/>
            <a:ext cx="8584402" cy="923330"/>
          </a:xfrm>
          <a:prstGeom prst="rect">
            <a:avLst/>
          </a:prstGeom>
          <a:noFill/>
        </p:spPr>
        <p:txBody>
          <a:bodyPr wrap="none" lIns="91440" tIns="45720" rIns="91440" bIns="45720">
            <a:spAutoFit/>
          </a:bodyPr>
          <a:lstStyle/>
          <a:p>
            <a:pPr algn="ctr"/>
            <a:r>
              <a:rPr lang="he-IL" sz="5400" b="1" cap="none" spc="0" dirty="0">
                <a:ln w="0"/>
                <a:solidFill>
                  <a:schemeClr val="tx1"/>
                </a:solidFill>
                <a:effectLst>
                  <a:outerShdw blurRad="38100" dist="19050" dir="2700000" algn="tl" rotWithShape="0">
                    <a:schemeClr val="dk1">
                      <a:alpha val="40000"/>
                    </a:schemeClr>
                  </a:outerShdw>
                </a:effectLst>
              </a:rPr>
              <a:t>דרישות מרכזיות של המערכת:</a:t>
            </a:r>
          </a:p>
        </p:txBody>
      </p:sp>
    </p:spTree>
    <p:extLst>
      <p:ext uri="{BB962C8B-B14F-4D97-AF65-F5344CB8AC3E}">
        <p14:creationId xmlns:p14="http://schemas.microsoft.com/office/powerpoint/2010/main" val="35187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D80A9FD-41D8-4A4A-A378-C90805EC4C09}"/>
              </a:ext>
            </a:extLst>
          </p:cNvPr>
          <p:cNvPicPr>
            <a:picLocks noChangeAspect="1"/>
          </p:cNvPicPr>
          <p:nvPr/>
        </p:nvPicPr>
        <p:blipFill>
          <a:blip r:embed="rId2"/>
          <a:stretch>
            <a:fillRect/>
          </a:stretch>
        </p:blipFill>
        <p:spPr>
          <a:xfrm>
            <a:off x="6253981" y="1509579"/>
            <a:ext cx="5938019" cy="4796628"/>
          </a:xfrm>
          <a:prstGeom prst="rect">
            <a:avLst/>
          </a:prstGeom>
        </p:spPr>
      </p:pic>
      <p:pic>
        <p:nvPicPr>
          <p:cNvPr id="5" name="תמונה 4">
            <a:extLst>
              <a:ext uri="{FF2B5EF4-FFF2-40B4-BE49-F238E27FC236}">
                <a16:creationId xmlns:a16="http://schemas.microsoft.com/office/drawing/2014/main" id="{ECA213EA-89B3-4CF8-B78F-817447CAFE64}"/>
              </a:ext>
            </a:extLst>
          </p:cNvPr>
          <p:cNvPicPr>
            <a:picLocks noChangeAspect="1"/>
          </p:cNvPicPr>
          <p:nvPr/>
        </p:nvPicPr>
        <p:blipFill>
          <a:blip r:embed="rId3"/>
          <a:stretch>
            <a:fillRect/>
          </a:stretch>
        </p:blipFill>
        <p:spPr>
          <a:xfrm>
            <a:off x="-1" y="1512207"/>
            <a:ext cx="6253981" cy="4794000"/>
          </a:xfrm>
          <a:prstGeom prst="rect">
            <a:avLst/>
          </a:prstGeom>
        </p:spPr>
      </p:pic>
    </p:spTree>
    <p:extLst>
      <p:ext uri="{BB962C8B-B14F-4D97-AF65-F5344CB8AC3E}">
        <p14:creationId xmlns:p14="http://schemas.microsoft.com/office/powerpoint/2010/main" val="401923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B32A715-B387-4908-8161-010D45696A1A}"/>
              </a:ext>
            </a:extLst>
          </p:cNvPr>
          <p:cNvPicPr>
            <a:picLocks noChangeAspect="1"/>
          </p:cNvPicPr>
          <p:nvPr/>
        </p:nvPicPr>
        <p:blipFill>
          <a:blip r:embed="rId2"/>
          <a:stretch>
            <a:fillRect/>
          </a:stretch>
        </p:blipFill>
        <p:spPr>
          <a:xfrm>
            <a:off x="0" y="382226"/>
            <a:ext cx="8241332" cy="6403975"/>
          </a:xfrm>
          <a:prstGeom prst="rect">
            <a:avLst/>
          </a:prstGeom>
        </p:spPr>
      </p:pic>
      <p:pic>
        <p:nvPicPr>
          <p:cNvPr id="7" name="תמונה 6">
            <a:extLst>
              <a:ext uri="{FF2B5EF4-FFF2-40B4-BE49-F238E27FC236}">
                <a16:creationId xmlns:a16="http://schemas.microsoft.com/office/drawing/2014/main" id="{173F38B3-AA97-401A-9594-F3613E043830}"/>
              </a:ext>
            </a:extLst>
          </p:cNvPr>
          <p:cNvPicPr>
            <a:picLocks noChangeAspect="1"/>
          </p:cNvPicPr>
          <p:nvPr/>
        </p:nvPicPr>
        <p:blipFill>
          <a:blip r:embed="rId3"/>
          <a:stretch>
            <a:fillRect/>
          </a:stretch>
        </p:blipFill>
        <p:spPr>
          <a:xfrm>
            <a:off x="8300720" y="382225"/>
            <a:ext cx="3847143" cy="6475775"/>
          </a:xfrm>
          <a:prstGeom prst="rect">
            <a:avLst/>
          </a:prstGeom>
        </p:spPr>
      </p:pic>
    </p:spTree>
    <p:extLst>
      <p:ext uri="{BB962C8B-B14F-4D97-AF65-F5344CB8AC3E}">
        <p14:creationId xmlns:p14="http://schemas.microsoft.com/office/powerpoint/2010/main" val="394010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85B2B7B-C135-4F93-A7B1-4FA5EB0C76DE}"/>
              </a:ext>
            </a:extLst>
          </p:cNvPr>
          <p:cNvPicPr>
            <a:picLocks noChangeAspect="1"/>
          </p:cNvPicPr>
          <p:nvPr/>
        </p:nvPicPr>
        <p:blipFill>
          <a:blip r:embed="rId2"/>
          <a:stretch>
            <a:fillRect/>
          </a:stretch>
        </p:blipFill>
        <p:spPr>
          <a:xfrm>
            <a:off x="1" y="618904"/>
            <a:ext cx="5467350" cy="5425551"/>
          </a:xfrm>
          <a:prstGeom prst="rect">
            <a:avLst/>
          </a:prstGeom>
        </p:spPr>
      </p:pic>
      <p:pic>
        <p:nvPicPr>
          <p:cNvPr id="7" name="תמונה 6">
            <a:extLst>
              <a:ext uri="{FF2B5EF4-FFF2-40B4-BE49-F238E27FC236}">
                <a16:creationId xmlns:a16="http://schemas.microsoft.com/office/drawing/2014/main" id="{F5F33A75-2E54-4FEE-B165-01485CDBC86C}"/>
              </a:ext>
            </a:extLst>
          </p:cNvPr>
          <p:cNvPicPr>
            <a:picLocks noChangeAspect="1"/>
          </p:cNvPicPr>
          <p:nvPr/>
        </p:nvPicPr>
        <p:blipFill>
          <a:blip r:embed="rId3"/>
          <a:stretch>
            <a:fillRect/>
          </a:stretch>
        </p:blipFill>
        <p:spPr>
          <a:xfrm>
            <a:off x="5467350" y="833439"/>
            <a:ext cx="6724649" cy="5039166"/>
          </a:xfrm>
          <a:prstGeom prst="rect">
            <a:avLst/>
          </a:prstGeom>
        </p:spPr>
      </p:pic>
    </p:spTree>
    <p:extLst>
      <p:ext uri="{BB962C8B-B14F-4D97-AF65-F5344CB8AC3E}">
        <p14:creationId xmlns:p14="http://schemas.microsoft.com/office/powerpoint/2010/main" val="80878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E76958D-08BD-4740-B74F-F49DC3BDF5FC}"/>
              </a:ext>
            </a:extLst>
          </p:cNvPr>
          <p:cNvPicPr>
            <a:picLocks noChangeAspect="1"/>
          </p:cNvPicPr>
          <p:nvPr/>
        </p:nvPicPr>
        <p:blipFill>
          <a:blip r:embed="rId2"/>
          <a:stretch>
            <a:fillRect/>
          </a:stretch>
        </p:blipFill>
        <p:spPr>
          <a:xfrm>
            <a:off x="2047876" y="8461"/>
            <a:ext cx="8286750" cy="6849539"/>
          </a:xfrm>
          <a:prstGeom prst="rect">
            <a:avLst/>
          </a:prstGeom>
        </p:spPr>
      </p:pic>
    </p:spTree>
    <p:extLst>
      <p:ext uri="{BB962C8B-B14F-4D97-AF65-F5344CB8AC3E}">
        <p14:creationId xmlns:p14="http://schemas.microsoft.com/office/powerpoint/2010/main" val="300745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60000"/>
                <a:lumOff val="40000"/>
              </a:schemeClr>
            </a:gs>
            <a:gs pos="34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84CE686-A4BB-41DA-A1E9-F44E20E0C35E}"/>
              </a:ext>
            </a:extLst>
          </p:cNvPr>
          <p:cNvSpPr>
            <a:spLocks noGrp="1"/>
          </p:cNvSpPr>
          <p:nvPr>
            <p:ph idx="1"/>
          </p:nvPr>
        </p:nvSpPr>
        <p:spPr>
          <a:xfrm>
            <a:off x="981075" y="1253331"/>
            <a:ext cx="10515600" cy="4351338"/>
          </a:xfrm>
        </p:spPr>
        <p:txBody>
          <a:bodyPr>
            <a:normAutofit fontScale="77500" lnSpcReduction="20000"/>
          </a:bodyPr>
          <a:lstStyle/>
          <a:p>
            <a:pPr marL="0" indent="0">
              <a:lnSpc>
                <a:spcPct val="120000"/>
              </a:lnSpc>
              <a:buNone/>
            </a:pPr>
            <a:r>
              <a:rPr lang="he-IL" sz="3200" dirty="0">
                <a:solidFill>
                  <a:schemeClr val="accent1">
                    <a:lumMod val="50000"/>
                  </a:schemeClr>
                </a:solidFill>
              </a:rPr>
              <a:t>המערכת מחולקות לפי עקרון </a:t>
            </a:r>
            <a:r>
              <a:rPr lang="en-US" sz="3200" dirty="0">
                <a:solidFill>
                  <a:schemeClr val="accent1">
                    <a:lumMod val="50000"/>
                  </a:schemeClr>
                </a:solidFill>
              </a:rPr>
              <a:t>MVC</a:t>
            </a:r>
            <a:r>
              <a:rPr lang="he-IL" sz="3200" dirty="0">
                <a:solidFill>
                  <a:schemeClr val="accent1">
                    <a:lumMod val="50000"/>
                  </a:schemeClr>
                </a:solidFill>
              </a:rPr>
              <a:t> :</a:t>
            </a:r>
          </a:p>
          <a:p>
            <a:pPr marL="0" indent="0">
              <a:lnSpc>
                <a:spcPct val="120000"/>
              </a:lnSpc>
              <a:buNone/>
            </a:pPr>
            <a:r>
              <a:rPr lang="en-US" sz="3200" b="1" u="sng" dirty="0">
                <a:solidFill>
                  <a:schemeClr val="accent1">
                    <a:lumMod val="50000"/>
                  </a:schemeClr>
                </a:solidFill>
              </a:rPr>
              <a:t>Model</a:t>
            </a:r>
            <a:r>
              <a:rPr lang="he-IL" sz="3200" b="1" dirty="0">
                <a:solidFill>
                  <a:schemeClr val="accent1">
                    <a:lumMod val="50000"/>
                  </a:schemeClr>
                </a:solidFill>
              </a:rPr>
              <a:t> -</a:t>
            </a:r>
            <a:r>
              <a:rPr lang="en-US" sz="3200" b="1" dirty="0">
                <a:solidFill>
                  <a:schemeClr val="accent1">
                    <a:lumMod val="50000"/>
                  </a:schemeClr>
                </a:solidFill>
              </a:rPr>
              <a:t> </a:t>
            </a:r>
            <a:r>
              <a:rPr lang="he-IL" sz="3200" b="1" dirty="0">
                <a:solidFill>
                  <a:schemeClr val="accent1">
                    <a:lumMod val="50000"/>
                  </a:schemeClr>
                </a:solidFill>
              </a:rPr>
              <a:t> </a:t>
            </a:r>
            <a:r>
              <a:rPr lang="he-IL" sz="3200" dirty="0">
                <a:solidFill>
                  <a:schemeClr val="accent1">
                    <a:lumMod val="50000"/>
                  </a:schemeClr>
                </a:solidFill>
              </a:rPr>
              <a:t>מחולק ל-2 ענפים:</a:t>
            </a:r>
          </a:p>
          <a:p>
            <a:pPr marL="514350" indent="-514350">
              <a:lnSpc>
                <a:spcPct val="120000"/>
              </a:lnSpc>
              <a:buAutoNum type="arabicPeriod"/>
            </a:pPr>
            <a:r>
              <a:rPr lang="he-IL" sz="3200" dirty="0">
                <a:solidFill>
                  <a:schemeClr val="accent1">
                    <a:lumMod val="50000"/>
                  </a:schemeClr>
                </a:solidFill>
              </a:rPr>
              <a:t>מחלקות גישה למסד הנתונים אשר אחריות לביצוע פעולות </a:t>
            </a:r>
            <a:r>
              <a:rPr lang="en-US" sz="3200" dirty="0">
                <a:solidFill>
                  <a:schemeClr val="accent1">
                    <a:lumMod val="50000"/>
                  </a:schemeClr>
                </a:solidFill>
              </a:rPr>
              <a:t>CRUD</a:t>
            </a:r>
            <a:r>
              <a:rPr lang="he-IL" sz="3200" dirty="0">
                <a:solidFill>
                  <a:schemeClr val="accent1">
                    <a:lumMod val="50000"/>
                  </a:schemeClr>
                </a:solidFill>
              </a:rPr>
              <a:t> (</a:t>
            </a:r>
            <a:r>
              <a:rPr lang="en-US" sz="3200" dirty="0">
                <a:solidFill>
                  <a:schemeClr val="accent1">
                    <a:lumMod val="50000"/>
                  </a:schemeClr>
                </a:solidFill>
              </a:rPr>
              <a:t>Create, Read, Update, Delete</a:t>
            </a:r>
            <a:r>
              <a:rPr lang="he-IL" sz="3200" dirty="0">
                <a:solidFill>
                  <a:schemeClr val="accent1">
                    <a:lumMod val="50000"/>
                  </a:schemeClr>
                </a:solidFill>
              </a:rPr>
              <a:t>) :  </a:t>
            </a:r>
            <a:r>
              <a:rPr lang="en-US" sz="3200" dirty="0">
                <a:solidFill>
                  <a:schemeClr val="accent1">
                    <a:lumMod val="50000"/>
                  </a:schemeClr>
                </a:solidFill>
              </a:rPr>
              <a:t>PlayerDAL,</a:t>
            </a:r>
            <a:r>
              <a:rPr lang="he-IL" sz="3200" dirty="0">
                <a:solidFill>
                  <a:schemeClr val="accent1">
                    <a:lumMod val="50000"/>
                  </a:schemeClr>
                </a:solidFill>
              </a:rPr>
              <a:t> </a:t>
            </a:r>
            <a:r>
              <a:rPr lang="en-US" sz="3200" dirty="0">
                <a:solidFill>
                  <a:schemeClr val="accent1">
                    <a:lumMod val="50000"/>
                  </a:schemeClr>
                </a:solidFill>
              </a:rPr>
              <a:t>RoomDAL</a:t>
            </a:r>
            <a:r>
              <a:rPr lang="he-IL" sz="3200" dirty="0">
                <a:solidFill>
                  <a:schemeClr val="accent1">
                    <a:lumMod val="50000"/>
                  </a:schemeClr>
                </a:solidFill>
              </a:rPr>
              <a:t>.</a:t>
            </a:r>
          </a:p>
          <a:p>
            <a:pPr marL="514350" indent="-514350">
              <a:lnSpc>
                <a:spcPct val="120000"/>
              </a:lnSpc>
              <a:buAutoNum type="arabicPeriod"/>
            </a:pPr>
            <a:r>
              <a:rPr lang="he-IL" sz="3200" dirty="0">
                <a:solidFill>
                  <a:schemeClr val="accent1">
                    <a:lumMod val="50000"/>
                  </a:schemeClr>
                </a:solidFill>
              </a:rPr>
              <a:t>מחלקות היוצרות אובייקטים אשר נשמרים במסד הנתונים: </a:t>
            </a:r>
            <a:r>
              <a:rPr lang="en-US" sz="3200" dirty="0">
                <a:solidFill>
                  <a:schemeClr val="accent1">
                    <a:lumMod val="50000"/>
                  </a:schemeClr>
                </a:solidFill>
              </a:rPr>
              <a:t>Player, Room</a:t>
            </a:r>
            <a:endParaRPr lang="he-IL" sz="3200" dirty="0">
              <a:solidFill>
                <a:schemeClr val="accent1">
                  <a:lumMod val="50000"/>
                </a:schemeClr>
              </a:solidFill>
            </a:endParaRPr>
          </a:p>
          <a:p>
            <a:pPr marL="0" indent="0">
              <a:lnSpc>
                <a:spcPct val="120000"/>
              </a:lnSpc>
              <a:buNone/>
            </a:pPr>
            <a:r>
              <a:rPr lang="en-US" sz="3200" b="1" u="sng" dirty="0">
                <a:solidFill>
                  <a:schemeClr val="accent1">
                    <a:lumMod val="50000"/>
                  </a:schemeClr>
                </a:solidFill>
              </a:rPr>
              <a:t>View</a:t>
            </a:r>
            <a:r>
              <a:rPr lang="he-IL" sz="3200" b="1" dirty="0">
                <a:solidFill>
                  <a:schemeClr val="accent1">
                    <a:lumMod val="50000"/>
                  </a:schemeClr>
                </a:solidFill>
              </a:rPr>
              <a:t> - </a:t>
            </a:r>
            <a:r>
              <a:rPr lang="he-IL" sz="3200" dirty="0">
                <a:solidFill>
                  <a:schemeClr val="accent1">
                    <a:lumMod val="50000"/>
                  </a:schemeClr>
                </a:solidFill>
              </a:rPr>
              <a:t>מכיל את כל ה-</a:t>
            </a:r>
            <a:r>
              <a:rPr lang="en-US" sz="3200" dirty="0">
                <a:solidFill>
                  <a:schemeClr val="accent1">
                    <a:lumMod val="50000"/>
                  </a:schemeClr>
                </a:solidFill>
              </a:rPr>
              <a:t>UI</a:t>
            </a:r>
            <a:r>
              <a:rPr lang="he-IL" sz="3200" dirty="0">
                <a:solidFill>
                  <a:schemeClr val="accent1">
                    <a:lumMod val="50000"/>
                  </a:schemeClr>
                </a:solidFill>
              </a:rPr>
              <a:t> כלומר מכילות את כל מחלקות ה- </a:t>
            </a:r>
            <a:r>
              <a:rPr lang="en-US" sz="3200" dirty="0">
                <a:solidFill>
                  <a:schemeClr val="accent1">
                    <a:lumMod val="50000"/>
                  </a:schemeClr>
                </a:solidFill>
              </a:rPr>
              <a:t>Activity</a:t>
            </a:r>
            <a:r>
              <a:rPr lang="he-IL" sz="3200" dirty="0">
                <a:solidFill>
                  <a:schemeClr val="accent1">
                    <a:lumMod val="50000"/>
                  </a:schemeClr>
                </a:solidFill>
              </a:rPr>
              <a:t> אשר אחריות על הפונקציונאליות של הצגת וקבלת הנתונים למשתמש.</a:t>
            </a:r>
            <a:endParaRPr lang="he-IL" sz="3200" b="1" dirty="0">
              <a:solidFill>
                <a:schemeClr val="accent1">
                  <a:lumMod val="50000"/>
                </a:schemeClr>
              </a:solidFill>
            </a:endParaRPr>
          </a:p>
          <a:p>
            <a:pPr marL="0" indent="0">
              <a:lnSpc>
                <a:spcPct val="120000"/>
              </a:lnSpc>
              <a:buNone/>
            </a:pPr>
            <a:r>
              <a:rPr lang="en-US" sz="3200" b="1" u="sng" dirty="0">
                <a:solidFill>
                  <a:schemeClr val="accent1">
                    <a:lumMod val="50000"/>
                  </a:schemeClr>
                </a:solidFill>
              </a:rPr>
              <a:t>Controller</a:t>
            </a:r>
            <a:r>
              <a:rPr lang="he-IL" sz="3200" b="1" dirty="0">
                <a:solidFill>
                  <a:schemeClr val="accent1">
                    <a:lumMod val="50000"/>
                  </a:schemeClr>
                </a:solidFill>
              </a:rPr>
              <a:t> - </a:t>
            </a:r>
            <a:r>
              <a:rPr lang="he-IL" sz="3200" dirty="0">
                <a:solidFill>
                  <a:schemeClr val="accent1">
                    <a:lumMod val="50000"/>
                  </a:schemeClr>
                </a:solidFill>
              </a:rPr>
              <a:t>מקשר בין </a:t>
            </a:r>
            <a:r>
              <a:rPr lang="en-US" sz="3200" dirty="0">
                <a:solidFill>
                  <a:schemeClr val="accent1">
                    <a:lumMod val="50000"/>
                  </a:schemeClr>
                </a:solidFill>
              </a:rPr>
              <a:t>Model</a:t>
            </a:r>
            <a:r>
              <a:rPr lang="he-IL" sz="3200" dirty="0">
                <a:solidFill>
                  <a:schemeClr val="accent1">
                    <a:lumMod val="50000"/>
                  </a:schemeClr>
                </a:solidFill>
              </a:rPr>
              <a:t> ל- </a:t>
            </a:r>
            <a:r>
              <a:rPr lang="en-US" sz="3200" dirty="0">
                <a:solidFill>
                  <a:schemeClr val="accent1">
                    <a:lumMod val="50000"/>
                  </a:schemeClr>
                </a:solidFill>
              </a:rPr>
              <a:t>View</a:t>
            </a:r>
            <a:r>
              <a:rPr lang="he-IL" sz="3200" dirty="0">
                <a:solidFill>
                  <a:schemeClr val="accent1">
                    <a:lumMod val="50000"/>
                  </a:schemeClr>
                </a:solidFill>
              </a:rPr>
              <a:t> ומנהל את תהליכי המערכת המכיל: </a:t>
            </a:r>
            <a:r>
              <a:rPr lang="en-US" sz="3200" dirty="0">
                <a:solidFill>
                  <a:schemeClr val="accent1">
                    <a:lumMod val="50000"/>
                  </a:schemeClr>
                </a:solidFill>
              </a:rPr>
              <a:t>Game Management, Switch Activities</a:t>
            </a:r>
            <a:r>
              <a:rPr lang="he-IL" sz="3200" dirty="0">
                <a:solidFill>
                  <a:schemeClr val="accent1">
                    <a:lumMod val="50000"/>
                  </a:schemeClr>
                </a:solidFill>
              </a:rPr>
              <a:t>.</a:t>
            </a:r>
            <a:endParaRPr lang="he-IL" sz="3200" b="1" dirty="0">
              <a:solidFill>
                <a:schemeClr val="accent1">
                  <a:lumMod val="50000"/>
                </a:schemeClr>
              </a:solidFill>
            </a:endParaRPr>
          </a:p>
        </p:txBody>
      </p:sp>
      <p:sp>
        <p:nvSpPr>
          <p:cNvPr id="4" name="מלבן 3">
            <a:extLst>
              <a:ext uri="{FF2B5EF4-FFF2-40B4-BE49-F238E27FC236}">
                <a16:creationId xmlns:a16="http://schemas.microsoft.com/office/drawing/2014/main" id="{E767949F-2182-4602-A1A2-6FA6B79C6D78}"/>
              </a:ext>
            </a:extLst>
          </p:cNvPr>
          <p:cNvSpPr/>
          <p:nvPr/>
        </p:nvSpPr>
        <p:spPr>
          <a:xfrm>
            <a:off x="2533424" y="66972"/>
            <a:ext cx="9174306" cy="923330"/>
          </a:xfrm>
          <a:prstGeom prst="rect">
            <a:avLst/>
          </a:prstGeom>
          <a:noFill/>
        </p:spPr>
        <p:txBody>
          <a:bodyPr wrap="none" lIns="91440" tIns="45720" rIns="91440" bIns="45720">
            <a:spAutoFit/>
          </a:bodyPr>
          <a:lstStyle/>
          <a:p>
            <a:pPr algn="ctr"/>
            <a:r>
              <a:rPr lang="he-IL" sz="5400" b="1" dirty="0">
                <a:ln w="0"/>
                <a:solidFill>
                  <a:schemeClr val="bg2">
                    <a:lumMod val="10000"/>
                  </a:schemeClr>
                </a:solidFill>
                <a:effectLst>
                  <a:outerShdw blurRad="38100" dist="25400" dir="5400000" algn="ctr" rotWithShape="0">
                    <a:srgbClr val="6E747A">
                      <a:alpha val="43000"/>
                    </a:srgbClr>
                  </a:outerShdw>
                </a:effectLst>
              </a:rPr>
              <a:t>אז מה קיים כעת במערכת שלנו?</a:t>
            </a:r>
            <a:endParaRPr lang="he-IL" sz="5400" b="1" cap="none" spc="0" dirty="0">
              <a:ln w="0"/>
              <a:solidFill>
                <a:schemeClr val="bg2">
                  <a:lumMod val="10000"/>
                </a:schemeClr>
              </a:solidFill>
              <a:effectLst>
                <a:outerShdw blurRad="38100" dist="25400" dir="5400000" algn="ctr" rotWithShape="0">
                  <a:srgbClr val="6E747A">
                    <a:alpha val="43000"/>
                  </a:srgbClr>
                </a:outerShdw>
              </a:effectLst>
            </a:endParaRPr>
          </a:p>
        </p:txBody>
      </p:sp>
      <p:pic>
        <p:nvPicPr>
          <p:cNvPr id="6" name="תמונה 5" descr="כדורגל בשער">
            <a:extLst>
              <a:ext uri="{FF2B5EF4-FFF2-40B4-BE49-F238E27FC236}">
                <a16:creationId xmlns:a16="http://schemas.microsoft.com/office/drawing/2014/main" id="{20E8F8E3-E54D-49C8-A7ED-7D6146F8C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66" y="5462944"/>
            <a:ext cx="1810808" cy="1206911"/>
          </a:xfrm>
          <a:prstGeom prst="rect">
            <a:avLst/>
          </a:prstGeom>
        </p:spPr>
      </p:pic>
      <p:pic>
        <p:nvPicPr>
          <p:cNvPr id="2" name="תמונה 1">
            <a:extLst>
              <a:ext uri="{FF2B5EF4-FFF2-40B4-BE49-F238E27FC236}">
                <a16:creationId xmlns:a16="http://schemas.microsoft.com/office/drawing/2014/main" id="{6B71A9CD-FE6D-46BA-9FB3-42675EFED1D3}"/>
              </a:ext>
            </a:extLst>
          </p:cNvPr>
          <p:cNvPicPr>
            <a:picLocks noChangeAspect="1"/>
          </p:cNvPicPr>
          <p:nvPr/>
        </p:nvPicPr>
        <p:blipFill>
          <a:blip r:embed="rId3"/>
          <a:stretch>
            <a:fillRect/>
          </a:stretch>
        </p:blipFill>
        <p:spPr>
          <a:xfrm>
            <a:off x="9874386" y="5488236"/>
            <a:ext cx="1833344" cy="1220541"/>
          </a:xfrm>
          <a:prstGeom prst="rect">
            <a:avLst/>
          </a:prstGeom>
        </p:spPr>
      </p:pic>
    </p:spTree>
    <p:extLst>
      <p:ext uri="{BB962C8B-B14F-4D97-AF65-F5344CB8AC3E}">
        <p14:creationId xmlns:p14="http://schemas.microsoft.com/office/powerpoint/2010/main" val="422884139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3341</TotalTime>
  <Words>864</Words>
  <Application>Microsoft Office PowerPoint</Application>
  <PresentationFormat>מסך רחב</PresentationFormat>
  <Paragraphs>62</Paragraphs>
  <Slides>18</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18</vt:i4>
      </vt:variant>
    </vt:vector>
  </HeadingPairs>
  <TitlesOfParts>
    <vt:vector size="22" baseType="lpstr">
      <vt:lpstr>Arial</vt:lpstr>
      <vt:lpstr>Calibri</vt:lpstr>
      <vt:lpstr>Calibri Light</vt:lpstr>
      <vt:lpstr>ערכת נושא Office</vt:lpstr>
      <vt:lpstr>Ofir Ovadia      Lior Atiya       Lioz Akirav</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https://github.com/LiorAtiya/TeamBall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אופיר עובדיה</dc:creator>
  <cp:lastModifiedBy>אופיר עובדיה</cp:lastModifiedBy>
  <cp:revision>145</cp:revision>
  <dcterms:created xsi:type="dcterms:W3CDTF">2021-12-25T17:03:14Z</dcterms:created>
  <dcterms:modified xsi:type="dcterms:W3CDTF">2021-12-28T16:02:35Z</dcterms:modified>
</cp:coreProperties>
</file>